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Bold" charset="1" panose="00000800000000000000"/>
      <p:regular r:id="rId16"/>
    </p:embeddedFont>
    <p:embeddedFont>
      <p:font typeface="Poppins" charset="1" panose="00000500000000000000"/>
      <p:regular r:id="rId17"/>
    </p:embeddedFont>
    <p:embeddedFont>
      <p:font typeface="Canva Sans Bold" charset="1" panose="020B08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82540"/>
            <a:ext cx="7232661" cy="6880447"/>
          </a:xfrm>
          <a:prstGeom prst="rect">
            <a:avLst/>
          </a:prstGeom>
        </p:spPr>
        <p:txBody>
          <a:bodyPr anchor="t" rtlCol="false" tIns="0" lIns="0" bIns="0" rIns="0">
            <a:spAutoFit/>
          </a:bodyPr>
          <a:lstStyle/>
          <a:p>
            <a:pPr algn="l">
              <a:lnSpc>
                <a:spcPts val="10837"/>
              </a:lnSpc>
            </a:pPr>
            <a:r>
              <a:rPr lang="en-US" sz="7741" spc="23" b="true">
                <a:solidFill>
                  <a:srgbClr val="003C4D"/>
                </a:solidFill>
                <a:latin typeface="Poppins Bold"/>
                <a:ea typeface="Poppins Bold"/>
                <a:cs typeface="Poppins Bold"/>
                <a:sym typeface="Poppins Bold"/>
              </a:rPr>
              <a:t>Boosting Supply Chain by Reducing Stockouts and Delays</a:t>
            </a:r>
          </a:p>
        </p:txBody>
      </p:sp>
      <p:grpSp>
        <p:nvGrpSpPr>
          <p:cNvPr name="Group 3" id="3"/>
          <p:cNvGrpSpPr/>
          <p:nvPr/>
        </p:nvGrpSpPr>
        <p:grpSpPr>
          <a:xfrm rot="0">
            <a:off x="7969048" y="-160291"/>
            <a:ext cx="18062393" cy="10605599"/>
            <a:chOff x="0" y="0"/>
            <a:chExt cx="2254095" cy="1323525"/>
          </a:xfrm>
        </p:grpSpPr>
        <p:sp>
          <p:nvSpPr>
            <p:cNvPr name="Freeform 4" id="4"/>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03C4D"/>
            </a:solidFill>
          </p:spPr>
        </p:sp>
        <p:sp>
          <p:nvSpPr>
            <p:cNvPr name="TextBox 5" id="5"/>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796336" y="-160291"/>
            <a:ext cx="18062393" cy="10605599"/>
            <a:chOff x="0" y="0"/>
            <a:chExt cx="2254095" cy="1323525"/>
          </a:xfrm>
        </p:grpSpPr>
        <p:sp>
          <p:nvSpPr>
            <p:cNvPr name="Freeform 7" id="7"/>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FFFFFF"/>
            </a:solidFill>
          </p:spPr>
        </p:sp>
        <p:sp>
          <p:nvSpPr>
            <p:cNvPr name="TextBox 8" id="8"/>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971670" y="8857793"/>
            <a:ext cx="3641647" cy="2138247"/>
            <a:chOff x="0" y="0"/>
            <a:chExt cx="2254095" cy="1323525"/>
          </a:xfrm>
        </p:grpSpPr>
        <p:sp>
          <p:nvSpPr>
            <p:cNvPr name="Freeform 10" id="10"/>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11" id="11"/>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5150846" y="9917391"/>
            <a:ext cx="3641647" cy="2138247"/>
            <a:chOff x="0" y="0"/>
            <a:chExt cx="2254095" cy="1323525"/>
          </a:xfrm>
        </p:grpSpPr>
        <p:sp>
          <p:nvSpPr>
            <p:cNvPr name="Freeform 13" id="13"/>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14" id="14"/>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10800000">
            <a:off x="7934227" y="-1750207"/>
            <a:ext cx="3641647" cy="2138247"/>
            <a:chOff x="0" y="0"/>
            <a:chExt cx="2254095" cy="1323525"/>
          </a:xfrm>
        </p:grpSpPr>
        <p:sp>
          <p:nvSpPr>
            <p:cNvPr name="Freeform 16" id="16"/>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17" id="17"/>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3412469" y="8807438"/>
            <a:ext cx="3641647" cy="2138247"/>
            <a:chOff x="0" y="0"/>
            <a:chExt cx="2254095" cy="1323525"/>
          </a:xfrm>
        </p:grpSpPr>
        <p:sp>
          <p:nvSpPr>
            <p:cNvPr name="Freeform 19" id="19"/>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20" id="20"/>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a:grpSpLocks noChangeAspect="true"/>
          </p:cNvGrpSpPr>
          <p:nvPr/>
        </p:nvGrpSpPr>
        <p:grpSpPr>
          <a:xfrm rot="0">
            <a:off x="9789872" y="608317"/>
            <a:ext cx="9031197" cy="9047966"/>
            <a:chOff x="0" y="0"/>
            <a:chExt cx="4555071" cy="4563529"/>
          </a:xfrm>
        </p:grpSpPr>
        <p:sp>
          <p:nvSpPr>
            <p:cNvPr name="Freeform 22" id="22"/>
            <p:cNvSpPr/>
            <p:nvPr/>
          </p:nvSpPr>
          <p:spPr>
            <a:xfrm flipH="false" flipV="false" rot="0">
              <a:off x="0" y="0"/>
              <a:ext cx="4555109" cy="4563491"/>
            </a:xfrm>
            <a:custGeom>
              <a:avLst/>
              <a:gdLst/>
              <a:ahLst/>
              <a:cxnLst/>
              <a:rect r="r" b="b" t="t" l="l"/>
              <a:pathLst>
                <a:path h="4563491" w="4555109">
                  <a:moveTo>
                    <a:pt x="3860800" y="0"/>
                  </a:moveTo>
                  <a:lnTo>
                    <a:pt x="0" y="2286000"/>
                  </a:lnTo>
                  <a:lnTo>
                    <a:pt x="3860800" y="4563491"/>
                  </a:lnTo>
                  <a:lnTo>
                    <a:pt x="4555109" y="4157091"/>
                  </a:lnTo>
                  <a:lnTo>
                    <a:pt x="4555109" y="406400"/>
                  </a:lnTo>
                  <a:lnTo>
                    <a:pt x="3860800" y="0"/>
                  </a:lnTo>
                  <a:close/>
                </a:path>
              </a:pathLst>
            </a:custGeom>
            <a:blipFill>
              <a:blip r:embed="rId2"/>
              <a:stretch>
                <a:fillRect l="-40882" t="0" r="-40882" b="0"/>
              </a:stretch>
            </a:blipFill>
          </p:spPr>
        </p:sp>
      </p:grpSp>
      <p:grpSp>
        <p:nvGrpSpPr>
          <p:cNvPr name="Group 23" id="23"/>
          <p:cNvGrpSpPr/>
          <p:nvPr/>
        </p:nvGrpSpPr>
        <p:grpSpPr>
          <a:xfrm rot="-10800000">
            <a:off x="9736000" y="-681083"/>
            <a:ext cx="3641647" cy="2138247"/>
            <a:chOff x="0" y="0"/>
            <a:chExt cx="2254095" cy="1323525"/>
          </a:xfrm>
        </p:grpSpPr>
        <p:sp>
          <p:nvSpPr>
            <p:cNvPr name="Freeform 24" id="24"/>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25" id="25"/>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1610695" y="7738315"/>
            <a:ext cx="3641647" cy="2138247"/>
            <a:chOff x="0" y="0"/>
            <a:chExt cx="2254095" cy="1323525"/>
          </a:xfrm>
        </p:grpSpPr>
        <p:sp>
          <p:nvSpPr>
            <p:cNvPr name="Freeform 27" id="27"/>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28" id="28"/>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10800000">
            <a:off x="11537774" y="388040"/>
            <a:ext cx="3641647" cy="2138247"/>
            <a:chOff x="0" y="0"/>
            <a:chExt cx="2254095" cy="1323525"/>
          </a:xfrm>
        </p:grpSpPr>
        <p:sp>
          <p:nvSpPr>
            <p:cNvPr name="Freeform 30" id="30"/>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31" id="31"/>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9824911" y="8807438"/>
            <a:ext cx="3641647" cy="2138247"/>
            <a:chOff x="0" y="0"/>
            <a:chExt cx="2254095" cy="1323525"/>
          </a:xfrm>
        </p:grpSpPr>
        <p:sp>
          <p:nvSpPr>
            <p:cNvPr name="Freeform 33" id="33"/>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34" id="34"/>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35" id="35"/>
          <p:cNvGrpSpPr/>
          <p:nvPr/>
        </p:nvGrpSpPr>
        <p:grpSpPr>
          <a:xfrm rot="-10800000">
            <a:off x="13330023" y="-681083"/>
            <a:ext cx="3641647" cy="2138247"/>
            <a:chOff x="0" y="0"/>
            <a:chExt cx="2254095" cy="1323525"/>
          </a:xfrm>
        </p:grpSpPr>
        <p:sp>
          <p:nvSpPr>
            <p:cNvPr name="Freeform 36" id="36"/>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37" id="37"/>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8032663" y="9876561"/>
            <a:ext cx="3641647" cy="2138247"/>
            <a:chOff x="0" y="0"/>
            <a:chExt cx="2254095" cy="1323525"/>
          </a:xfrm>
        </p:grpSpPr>
        <p:sp>
          <p:nvSpPr>
            <p:cNvPr name="Freeform 39" id="39"/>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40" id="40"/>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10800000">
            <a:off x="15093696" y="-1702582"/>
            <a:ext cx="3641647" cy="2138247"/>
            <a:chOff x="0" y="0"/>
            <a:chExt cx="2254095" cy="1323525"/>
          </a:xfrm>
        </p:grpSpPr>
        <p:sp>
          <p:nvSpPr>
            <p:cNvPr name="Freeform 42" id="42"/>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43" id="43"/>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16895470" y="-642983"/>
            <a:ext cx="3641647" cy="2138247"/>
            <a:chOff x="0" y="0"/>
            <a:chExt cx="2254095" cy="1323525"/>
          </a:xfrm>
        </p:grpSpPr>
        <p:sp>
          <p:nvSpPr>
            <p:cNvPr name="Freeform 45" id="45"/>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46" id="46"/>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sp>
        <p:nvSpPr>
          <p:cNvPr name="Freeform 47" id="47"/>
          <p:cNvSpPr/>
          <p:nvPr/>
        </p:nvSpPr>
        <p:spPr>
          <a:xfrm flipH="false" flipV="false" rot="8974405">
            <a:off x="7447257" y="3258910"/>
            <a:ext cx="5689653" cy="478258"/>
          </a:xfrm>
          <a:custGeom>
            <a:avLst/>
            <a:gdLst/>
            <a:ahLst/>
            <a:cxnLst/>
            <a:rect r="r" b="b" t="t" l="l"/>
            <a:pathLst>
              <a:path h="478258" w="5689653">
                <a:moveTo>
                  <a:pt x="0" y="0"/>
                </a:moveTo>
                <a:lnTo>
                  <a:pt x="5689653" y="0"/>
                </a:lnTo>
                <a:lnTo>
                  <a:pt x="5689653" y="478258"/>
                </a:lnTo>
                <a:lnTo>
                  <a:pt x="0" y="478258"/>
                </a:lnTo>
                <a:lnTo>
                  <a:pt x="0" y="0"/>
                </a:lnTo>
                <a:close/>
              </a:path>
            </a:pathLst>
          </a:custGeom>
          <a:blipFill>
            <a:blip r:embed="rId3"/>
            <a:stretch>
              <a:fillRect l="0" t="-15992" r="0" b="0"/>
            </a:stretch>
          </a:blipFill>
        </p:spPr>
      </p:sp>
      <p:sp>
        <p:nvSpPr>
          <p:cNvPr name="Freeform 48" id="48"/>
          <p:cNvSpPr/>
          <p:nvPr/>
        </p:nvSpPr>
        <p:spPr>
          <a:xfrm flipH="false" flipV="false" rot="1830985">
            <a:off x="7473892" y="6543739"/>
            <a:ext cx="5689653" cy="478258"/>
          </a:xfrm>
          <a:custGeom>
            <a:avLst/>
            <a:gdLst/>
            <a:ahLst/>
            <a:cxnLst/>
            <a:rect r="r" b="b" t="t" l="l"/>
            <a:pathLst>
              <a:path h="478258" w="5689653">
                <a:moveTo>
                  <a:pt x="0" y="0"/>
                </a:moveTo>
                <a:lnTo>
                  <a:pt x="5689654" y="0"/>
                </a:lnTo>
                <a:lnTo>
                  <a:pt x="5689654" y="478257"/>
                </a:lnTo>
                <a:lnTo>
                  <a:pt x="0" y="478257"/>
                </a:lnTo>
                <a:lnTo>
                  <a:pt x="0" y="0"/>
                </a:lnTo>
                <a:close/>
              </a:path>
            </a:pathLst>
          </a:custGeom>
          <a:blipFill>
            <a:blip r:embed="rId3"/>
            <a:stretch>
              <a:fillRect l="0" t="-15992"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9048" y="-160291"/>
            <a:ext cx="18062393" cy="10605599"/>
            <a:chOff x="0" y="0"/>
            <a:chExt cx="2254095" cy="1323525"/>
          </a:xfrm>
        </p:grpSpPr>
        <p:sp>
          <p:nvSpPr>
            <p:cNvPr name="Freeform 3" id="3"/>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03C4D"/>
            </a:solidFill>
          </p:spPr>
        </p:sp>
        <p:sp>
          <p:nvSpPr>
            <p:cNvPr name="TextBox 4" id="4"/>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796336" y="-160291"/>
            <a:ext cx="18062393" cy="10605599"/>
            <a:chOff x="0" y="0"/>
            <a:chExt cx="2254095" cy="1323525"/>
          </a:xfrm>
        </p:grpSpPr>
        <p:sp>
          <p:nvSpPr>
            <p:cNvPr name="Freeform 6" id="6"/>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FFFFFF"/>
            </a:solidFill>
          </p:spPr>
        </p:sp>
        <p:sp>
          <p:nvSpPr>
            <p:cNvPr name="TextBox 7" id="7"/>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6971670" y="8857793"/>
            <a:ext cx="3641647" cy="2138247"/>
            <a:chOff x="0" y="0"/>
            <a:chExt cx="2254095" cy="1323525"/>
          </a:xfrm>
        </p:grpSpPr>
        <p:sp>
          <p:nvSpPr>
            <p:cNvPr name="Freeform 9" id="9"/>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10" id="10"/>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5150846" y="9917391"/>
            <a:ext cx="3641647" cy="2138247"/>
            <a:chOff x="0" y="0"/>
            <a:chExt cx="2254095" cy="1323525"/>
          </a:xfrm>
        </p:grpSpPr>
        <p:sp>
          <p:nvSpPr>
            <p:cNvPr name="Freeform 12" id="12"/>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13" id="13"/>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10800000">
            <a:off x="7934227" y="-1750207"/>
            <a:ext cx="3641647" cy="2138247"/>
            <a:chOff x="0" y="0"/>
            <a:chExt cx="2254095" cy="1323525"/>
          </a:xfrm>
        </p:grpSpPr>
        <p:sp>
          <p:nvSpPr>
            <p:cNvPr name="Freeform 15" id="15"/>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16" id="16"/>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412469" y="8807438"/>
            <a:ext cx="3641647" cy="2138247"/>
            <a:chOff x="0" y="0"/>
            <a:chExt cx="2254095" cy="1323525"/>
          </a:xfrm>
        </p:grpSpPr>
        <p:sp>
          <p:nvSpPr>
            <p:cNvPr name="Freeform 18" id="18"/>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19" id="19"/>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a:grpSpLocks noChangeAspect="true"/>
          </p:cNvGrpSpPr>
          <p:nvPr/>
        </p:nvGrpSpPr>
        <p:grpSpPr>
          <a:xfrm rot="0">
            <a:off x="9789872" y="608317"/>
            <a:ext cx="9031197" cy="9047966"/>
            <a:chOff x="0" y="0"/>
            <a:chExt cx="4555071" cy="4563529"/>
          </a:xfrm>
        </p:grpSpPr>
        <p:sp>
          <p:nvSpPr>
            <p:cNvPr name="Freeform 21" id="21"/>
            <p:cNvSpPr/>
            <p:nvPr/>
          </p:nvSpPr>
          <p:spPr>
            <a:xfrm flipH="false" flipV="false" rot="0">
              <a:off x="0" y="0"/>
              <a:ext cx="4555109" cy="4563491"/>
            </a:xfrm>
            <a:custGeom>
              <a:avLst/>
              <a:gdLst/>
              <a:ahLst/>
              <a:cxnLst/>
              <a:rect r="r" b="b" t="t" l="l"/>
              <a:pathLst>
                <a:path h="4563491" w="4555109">
                  <a:moveTo>
                    <a:pt x="3860800" y="0"/>
                  </a:moveTo>
                  <a:lnTo>
                    <a:pt x="0" y="2286000"/>
                  </a:lnTo>
                  <a:lnTo>
                    <a:pt x="3860800" y="4563491"/>
                  </a:lnTo>
                  <a:lnTo>
                    <a:pt x="4555109" y="4157091"/>
                  </a:lnTo>
                  <a:lnTo>
                    <a:pt x="4555109" y="406400"/>
                  </a:lnTo>
                  <a:lnTo>
                    <a:pt x="3860800" y="0"/>
                  </a:lnTo>
                  <a:close/>
                </a:path>
              </a:pathLst>
            </a:custGeom>
            <a:blipFill>
              <a:blip r:embed="rId2"/>
              <a:stretch>
                <a:fillRect l="-11592" t="0" r="-11592" b="0"/>
              </a:stretch>
            </a:blipFill>
          </p:spPr>
        </p:sp>
      </p:grpSp>
      <p:grpSp>
        <p:nvGrpSpPr>
          <p:cNvPr name="Group 22" id="22"/>
          <p:cNvGrpSpPr/>
          <p:nvPr/>
        </p:nvGrpSpPr>
        <p:grpSpPr>
          <a:xfrm rot="-10800000">
            <a:off x="9736000" y="-681083"/>
            <a:ext cx="3641647" cy="2138247"/>
            <a:chOff x="0" y="0"/>
            <a:chExt cx="2254095" cy="1323525"/>
          </a:xfrm>
        </p:grpSpPr>
        <p:sp>
          <p:nvSpPr>
            <p:cNvPr name="Freeform 23" id="23"/>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24" id="24"/>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1610695" y="7738315"/>
            <a:ext cx="3641647" cy="2138247"/>
            <a:chOff x="0" y="0"/>
            <a:chExt cx="2254095" cy="1323525"/>
          </a:xfrm>
        </p:grpSpPr>
        <p:sp>
          <p:nvSpPr>
            <p:cNvPr name="Freeform 26" id="26"/>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27" id="27"/>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10800000">
            <a:off x="11537774" y="388040"/>
            <a:ext cx="3641647" cy="2138247"/>
            <a:chOff x="0" y="0"/>
            <a:chExt cx="2254095" cy="1323525"/>
          </a:xfrm>
        </p:grpSpPr>
        <p:sp>
          <p:nvSpPr>
            <p:cNvPr name="Freeform 29" id="29"/>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30" id="30"/>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9824911" y="8807438"/>
            <a:ext cx="3641647" cy="2138247"/>
            <a:chOff x="0" y="0"/>
            <a:chExt cx="2254095" cy="1323525"/>
          </a:xfrm>
        </p:grpSpPr>
        <p:sp>
          <p:nvSpPr>
            <p:cNvPr name="Freeform 32" id="32"/>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33" id="33"/>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34" id="34"/>
          <p:cNvGrpSpPr/>
          <p:nvPr/>
        </p:nvGrpSpPr>
        <p:grpSpPr>
          <a:xfrm rot="-10800000">
            <a:off x="13330023" y="-681083"/>
            <a:ext cx="3641647" cy="2138247"/>
            <a:chOff x="0" y="0"/>
            <a:chExt cx="2254095" cy="1323525"/>
          </a:xfrm>
        </p:grpSpPr>
        <p:sp>
          <p:nvSpPr>
            <p:cNvPr name="Freeform 35" id="35"/>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36" id="36"/>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0">
            <a:off x="8032663" y="9876561"/>
            <a:ext cx="3641647" cy="2138247"/>
            <a:chOff x="0" y="0"/>
            <a:chExt cx="2254095" cy="1323525"/>
          </a:xfrm>
        </p:grpSpPr>
        <p:sp>
          <p:nvSpPr>
            <p:cNvPr name="Freeform 38" id="38"/>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39" id="39"/>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10800000">
            <a:off x="15093696" y="-1702582"/>
            <a:ext cx="3641647" cy="2138247"/>
            <a:chOff x="0" y="0"/>
            <a:chExt cx="2254095" cy="1323525"/>
          </a:xfrm>
        </p:grpSpPr>
        <p:sp>
          <p:nvSpPr>
            <p:cNvPr name="Freeform 41" id="41"/>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42" id="42"/>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43" id="43"/>
          <p:cNvGrpSpPr/>
          <p:nvPr/>
        </p:nvGrpSpPr>
        <p:grpSpPr>
          <a:xfrm rot="0">
            <a:off x="16895470" y="-642983"/>
            <a:ext cx="3641647" cy="2138247"/>
            <a:chOff x="0" y="0"/>
            <a:chExt cx="2254095" cy="1323525"/>
          </a:xfrm>
        </p:grpSpPr>
        <p:sp>
          <p:nvSpPr>
            <p:cNvPr name="Freeform 44" id="44"/>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45" id="45"/>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sp>
        <p:nvSpPr>
          <p:cNvPr name="Freeform 46" id="46"/>
          <p:cNvSpPr/>
          <p:nvPr/>
        </p:nvSpPr>
        <p:spPr>
          <a:xfrm flipH="false" flipV="false" rot="8974405">
            <a:off x="7447257" y="3258910"/>
            <a:ext cx="5689653" cy="478258"/>
          </a:xfrm>
          <a:custGeom>
            <a:avLst/>
            <a:gdLst/>
            <a:ahLst/>
            <a:cxnLst/>
            <a:rect r="r" b="b" t="t" l="l"/>
            <a:pathLst>
              <a:path h="478258" w="5689653">
                <a:moveTo>
                  <a:pt x="0" y="0"/>
                </a:moveTo>
                <a:lnTo>
                  <a:pt x="5689653" y="0"/>
                </a:lnTo>
                <a:lnTo>
                  <a:pt x="5689653" y="478258"/>
                </a:lnTo>
                <a:lnTo>
                  <a:pt x="0" y="478258"/>
                </a:lnTo>
                <a:lnTo>
                  <a:pt x="0" y="0"/>
                </a:lnTo>
                <a:close/>
              </a:path>
            </a:pathLst>
          </a:custGeom>
          <a:blipFill>
            <a:blip r:embed="rId3"/>
            <a:stretch>
              <a:fillRect l="0" t="-15992" r="0" b="0"/>
            </a:stretch>
          </a:blipFill>
        </p:spPr>
      </p:sp>
      <p:sp>
        <p:nvSpPr>
          <p:cNvPr name="Freeform 47" id="47"/>
          <p:cNvSpPr/>
          <p:nvPr/>
        </p:nvSpPr>
        <p:spPr>
          <a:xfrm flipH="false" flipV="false" rot="1830985">
            <a:off x="7473892" y="6543739"/>
            <a:ext cx="5689653" cy="478258"/>
          </a:xfrm>
          <a:custGeom>
            <a:avLst/>
            <a:gdLst/>
            <a:ahLst/>
            <a:cxnLst/>
            <a:rect r="r" b="b" t="t" l="l"/>
            <a:pathLst>
              <a:path h="478258" w="5689653">
                <a:moveTo>
                  <a:pt x="0" y="0"/>
                </a:moveTo>
                <a:lnTo>
                  <a:pt x="5689654" y="0"/>
                </a:lnTo>
                <a:lnTo>
                  <a:pt x="5689654" y="478257"/>
                </a:lnTo>
                <a:lnTo>
                  <a:pt x="0" y="478257"/>
                </a:lnTo>
                <a:lnTo>
                  <a:pt x="0" y="0"/>
                </a:lnTo>
                <a:close/>
              </a:path>
            </a:pathLst>
          </a:custGeom>
          <a:blipFill>
            <a:blip r:embed="rId3"/>
            <a:stretch>
              <a:fillRect l="0" t="-15992" r="0" b="0"/>
            </a:stretch>
          </a:blipFill>
        </p:spPr>
      </p:sp>
      <p:sp>
        <p:nvSpPr>
          <p:cNvPr name="TextBox 48" id="48"/>
          <p:cNvSpPr txBox="true"/>
          <p:nvPr/>
        </p:nvSpPr>
        <p:spPr>
          <a:xfrm rot="0">
            <a:off x="1054779" y="3043889"/>
            <a:ext cx="7232661" cy="3672155"/>
          </a:xfrm>
          <a:prstGeom prst="rect">
            <a:avLst/>
          </a:prstGeom>
        </p:spPr>
        <p:txBody>
          <a:bodyPr anchor="t" rtlCol="false" tIns="0" lIns="0" bIns="0" rIns="0">
            <a:spAutoFit/>
          </a:bodyPr>
          <a:lstStyle/>
          <a:p>
            <a:pPr algn="l">
              <a:lnSpc>
                <a:spcPts val="13612"/>
              </a:lnSpc>
            </a:pPr>
            <a:r>
              <a:rPr lang="en-US" sz="13612" b="true">
                <a:solidFill>
                  <a:srgbClr val="003C4D"/>
                </a:solidFill>
                <a:latin typeface="Poppins Bold"/>
                <a:ea typeface="Poppins Bold"/>
                <a:cs typeface="Poppins Bold"/>
                <a:sym typeface="Poppi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9718" y="497985"/>
            <a:ext cx="7475557" cy="6810704"/>
            <a:chOff x="0" y="0"/>
            <a:chExt cx="812800" cy="740512"/>
          </a:xfrm>
        </p:grpSpPr>
        <p:sp>
          <p:nvSpPr>
            <p:cNvPr name="Freeform 3" id="3"/>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74C60"/>
            </a:solidFill>
          </p:spPr>
        </p:sp>
        <p:sp>
          <p:nvSpPr>
            <p:cNvPr name="TextBox 4" id="4"/>
            <p:cNvSpPr txBox="true"/>
            <p:nvPr/>
          </p:nvSpPr>
          <p:spPr>
            <a:xfrm>
              <a:off x="139700" y="89176"/>
              <a:ext cx="533400" cy="5240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2135348"/>
            <a:ext cx="9339474" cy="2286000"/>
          </a:xfrm>
          <a:prstGeom prst="rect">
            <a:avLst/>
          </a:prstGeom>
        </p:spPr>
        <p:txBody>
          <a:bodyPr anchor="t" rtlCol="false" tIns="0" lIns="0" bIns="0" rIns="0">
            <a:spAutoFit/>
          </a:bodyPr>
          <a:lstStyle/>
          <a:p>
            <a:pPr algn="just">
              <a:lnSpc>
                <a:spcPts val="3360"/>
              </a:lnSpc>
            </a:pPr>
            <a:r>
              <a:rPr lang="en-US" sz="2800" b="true">
                <a:solidFill>
                  <a:srgbClr val="000000"/>
                </a:solidFill>
                <a:latin typeface="Poppins Bold"/>
                <a:ea typeface="Poppins Bold"/>
                <a:cs typeface="Poppins Bold"/>
                <a:sym typeface="Poppins Bold"/>
              </a:rPr>
              <a:t>Problem Statement</a:t>
            </a:r>
          </a:p>
          <a:p>
            <a:pPr algn="just">
              <a:lnSpc>
                <a:spcPts val="1400"/>
              </a:lnSpc>
            </a:pPr>
          </a:p>
          <a:p>
            <a:pPr algn="just">
              <a:lnSpc>
                <a:spcPts val="2520"/>
              </a:lnSpc>
            </a:pPr>
            <a:r>
              <a:rPr lang="en-US" sz="2100">
                <a:solidFill>
                  <a:srgbClr val="000000"/>
                </a:solidFill>
                <a:latin typeface="Poppins"/>
                <a:ea typeface="Poppins"/>
                <a:cs typeface="Poppins"/>
                <a:sym typeface="Poppins"/>
              </a:rPr>
              <a:t>Stockouts and shipping delays disrupt the supply chain, leading to lost sales, dissatisfied customers, and reduced profitability. Without proactive risk mitigation, high-revenue products and key suppliers remain vulnerable, threatening overall supply chain value.</a:t>
            </a:r>
          </a:p>
          <a:p>
            <a:pPr algn="just">
              <a:lnSpc>
                <a:spcPts val="3240"/>
              </a:lnSpc>
            </a:pPr>
          </a:p>
        </p:txBody>
      </p:sp>
      <p:grpSp>
        <p:nvGrpSpPr>
          <p:cNvPr name="Group 6" id="6"/>
          <p:cNvGrpSpPr>
            <a:grpSpLocks noChangeAspect="true"/>
          </p:cNvGrpSpPr>
          <p:nvPr/>
        </p:nvGrpSpPr>
        <p:grpSpPr>
          <a:xfrm rot="0">
            <a:off x="12383628" y="1118927"/>
            <a:ext cx="6107738" cy="5568820"/>
            <a:chOff x="0" y="0"/>
            <a:chExt cx="4605871" cy="4199471"/>
          </a:xfrm>
        </p:grpSpPr>
        <p:sp>
          <p:nvSpPr>
            <p:cNvPr name="Freeform 7" id="7"/>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2"/>
              <a:stretch>
                <a:fillRect l="0" t="-1947" r="0" b="-1947"/>
              </a:stretch>
            </a:blipFill>
          </p:spPr>
        </p:sp>
      </p:grpSp>
      <p:grpSp>
        <p:nvGrpSpPr>
          <p:cNvPr name="Group 8" id="8"/>
          <p:cNvGrpSpPr/>
          <p:nvPr/>
        </p:nvGrpSpPr>
        <p:grpSpPr>
          <a:xfrm rot="0">
            <a:off x="12240128" y="5106774"/>
            <a:ext cx="5139315" cy="4682241"/>
            <a:chOff x="0" y="0"/>
            <a:chExt cx="812800" cy="740512"/>
          </a:xfrm>
        </p:grpSpPr>
        <p:sp>
          <p:nvSpPr>
            <p:cNvPr name="Freeform 9" id="9"/>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03C4D"/>
            </a:solidFill>
          </p:spPr>
        </p:sp>
        <p:sp>
          <p:nvSpPr>
            <p:cNvPr name="TextBox 10" id="10"/>
            <p:cNvSpPr txBox="true"/>
            <p:nvPr/>
          </p:nvSpPr>
          <p:spPr>
            <a:xfrm>
              <a:off x="139700" y="89176"/>
              <a:ext cx="533400" cy="524061"/>
            </a:xfrm>
            <a:prstGeom prst="rect">
              <a:avLst/>
            </a:prstGeom>
          </p:spPr>
          <p:txBody>
            <a:bodyPr anchor="ctr" rtlCol="false" tIns="43619" lIns="43619" bIns="43619" rIns="43619"/>
            <a:lstStyle/>
            <a:p>
              <a:pPr algn="ctr">
                <a:lnSpc>
                  <a:spcPts val="2659"/>
                </a:lnSpc>
              </a:pPr>
            </a:p>
          </p:txBody>
        </p:sp>
      </p:grpSp>
      <p:sp>
        <p:nvSpPr>
          <p:cNvPr name="TextBox 11" id="11"/>
          <p:cNvSpPr txBox="true"/>
          <p:nvPr/>
        </p:nvSpPr>
        <p:spPr>
          <a:xfrm rot="0">
            <a:off x="1028700" y="685800"/>
            <a:ext cx="4278765" cy="901700"/>
          </a:xfrm>
          <a:prstGeom prst="rect">
            <a:avLst/>
          </a:prstGeom>
        </p:spPr>
        <p:txBody>
          <a:bodyPr anchor="t" rtlCol="false" tIns="0" lIns="0" bIns="0" rIns="0">
            <a:spAutoFit/>
          </a:bodyPr>
          <a:lstStyle/>
          <a:p>
            <a:pPr algn="l">
              <a:lnSpc>
                <a:spcPts val="7000"/>
              </a:lnSpc>
              <a:spcBef>
                <a:spcPct val="0"/>
              </a:spcBef>
            </a:pPr>
            <a:r>
              <a:rPr lang="en-US" b="true" sz="5000">
                <a:solidFill>
                  <a:srgbClr val="003C4D"/>
                </a:solidFill>
                <a:latin typeface="Poppins Bold"/>
                <a:ea typeface="Poppins Bold"/>
                <a:cs typeface="Poppins Bold"/>
                <a:sym typeface="Poppins Bold"/>
              </a:rPr>
              <a:t>Introduction</a:t>
            </a:r>
          </a:p>
        </p:txBody>
      </p:sp>
      <p:grpSp>
        <p:nvGrpSpPr>
          <p:cNvPr name="Group 12" id="12"/>
          <p:cNvGrpSpPr>
            <a:grpSpLocks noChangeAspect="true"/>
          </p:cNvGrpSpPr>
          <p:nvPr/>
        </p:nvGrpSpPr>
        <p:grpSpPr>
          <a:xfrm rot="0">
            <a:off x="12622990" y="5454051"/>
            <a:ext cx="4373592" cy="3987687"/>
            <a:chOff x="0" y="0"/>
            <a:chExt cx="4605871" cy="4199471"/>
          </a:xfrm>
        </p:grpSpPr>
        <p:sp>
          <p:nvSpPr>
            <p:cNvPr name="Freeform 13" id="13"/>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3"/>
              <a:stretch>
                <a:fillRect l="-2019" t="0" r="-2019" b="0"/>
              </a:stretch>
            </a:blipFill>
          </p:spPr>
        </p:sp>
      </p:grpSp>
      <p:grpSp>
        <p:nvGrpSpPr>
          <p:cNvPr name="Group 14" id="14"/>
          <p:cNvGrpSpPr/>
          <p:nvPr/>
        </p:nvGrpSpPr>
        <p:grpSpPr>
          <a:xfrm rot="0">
            <a:off x="12622990" y="-1855118"/>
            <a:ext cx="3641647" cy="3268417"/>
            <a:chOff x="0" y="0"/>
            <a:chExt cx="2254095" cy="2023074"/>
          </a:xfrm>
        </p:grpSpPr>
        <p:sp>
          <p:nvSpPr>
            <p:cNvPr name="Freeform 15" id="15"/>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6" id="16"/>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990097" y="8878366"/>
            <a:ext cx="3641647" cy="3268417"/>
            <a:chOff x="0" y="0"/>
            <a:chExt cx="2254095" cy="2023074"/>
          </a:xfrm>
        </p:grpSpPr>
        <p:sp>
          <p:nvSpPr>
            <p:cNvPr name="Freeform 18" id="18"/>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9" id="19"/>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5427971" y="-1117173"/>
            <a:ext cx="3641647" cy="3268417"/>
            <a:chOff x="0" y="0"/>
            <a:chExt cx="2254095" cy="2023074"/>
          </a:xfrm>
        </p:grpSpPr>
        <p:sp>
          <p:nvSpPr>
            <p:cNvPr name="Freeform 21" id="21"/>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03C4D"/>
            </a:solidFill>
          </p:spPr>
        </p:sp>
        <p:sp>
          <p:nvSpPr>
            <p:cNvPr name="TextBox 22" id="22"/>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4800261" y="7942623"/>
            <a:ext cx="4065231" cy="3673735"/>
            <a:chOff x="0" y="0"/>
            <a:chExt cx="2254095" cy="2037017"/>
          </a:xfrm>
        </p:grpSpPr>
        <p:sp>
          <p:nvSpPr>
            <p:cNvPr name="Freeform 24" id="24"/>
            <p:cNvSpPr/>
            <p:nvPr/>
          </p:nvSpPr>
          <p:spPr>
            <a:xfrm flipH="false" flipV="false" rot="0">
              <a:off x="0" y="0"/>
              <a:ext cx="2254095" cy="2037017"/>
            </a:xfrm>
            <a:custGeom>
              <a:avLst/>
              <a:gdLst/>
              <a:ahLst/>
              <a:cxnLst/>
              <a:rect r="r" b="b" t="t" l="l"/>
              <a:pathLst>
                <a:path h="2037017" w="2254095">
                  <a:moveTo>
                    <a:pt x="1127047" y="0"/>
                  </a:moveTo>
                  <a:lnTo>
                    <a:pt x="2254095" y="1018509"/>
                  </a:lnTo>
                  <a:lnTo>
                    <a:pt x="1127047" y="2037017"/>
                  </a:lnTo>
                  <a:lnTo>
                    <a:pt x="0" y="1018509"/>
                  </a:lnTo>
                  <a:lnTo>
                    <a:pt x="1127047" y="0"/>
                  </a:lnTo>
                  <a:close/>
                </a:path>
              </a:pathLst>
            </a:custGeom>
            <a:solidFill>
              <a:srgbClr val="074C60"/>
            </a:solidFill>
          </p:spPr>
        </p:sp>
        <p:sp>
          <p:nvSpPr>
            <p:cNvPr name="TextBox 25" id="25"/>
            <p:cNvSpPr txBox="true"/>
            <p:nvPr/>
          </p:nvSpPr>
          <p:spPr>
            <a:xfrm>
              <a:off x="387422" y="312012"/>
              <a:ext cx="1479250" cy="1374893"/>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1028700" y="4373723"/>
            <a:ext cx="9339474" cy="2333625"/>
          </a:xfrm>
          <a:prstGeom prst="rect">
            <a:avLst/>
          </a:prstGeom>
        </p:spPr>
        <p:txBody>
          <a:bodyPr anchor="t" rtlCol="false" tIns="0" lIns="0" bIns="0" rIns="0">
            <a:spAutoFit/>
          </a:bodyPr>
          <a:lstStyle/>
          <a:p>
            <a:pPr algn="just">
              <a:lnSpc>
                <a:spcPts val="3360"/>
              </a:lnSpc>
            </a:pPr>
            <a:r>
              <a:rPr lang="en-US" sz="2800" b="true">
                <a:solidFill>
                  <a:srgbClr val="000000"/>
                </a:solidFill>
                <a:latin typeface="Poppins Bold"/>
                <a:ea typeface="Poppins Bold"/>
                <a:cs typeface="Poppins Bold"/>
                <a:sym typeface="Poppins Bold"/>
              </a:rPr>
              <a:t>Objective</a:t>
            </a:r>
          </a:p>
          <a:p>
            <a:pPr algn="just">
              <a:lnSpc>
                <a:spcPts val="1400"/>
              </a:lnSpc>
            </a:pPr>
          </a:p>
          <a:p>
            <a:pPr algn="just">
              <a:lnSpc>
                <a:spcPts val="2519"/>
              </a:lnSpc>
            </a:pPr>
            <a:r>
              <a:rPr lang="en-US" sz="2099">
                <a:solidFill>
                  <a:srgbClr val="000000"/>
                </a:solidFill>
                <a:latin typeface="Poppins"/>
                <a:ea typeface="Poppins"/>
                <a:cs typeface="Poppins"/>
                <a:sym typeface="Poppins"/>
              </a:rPr>
              <a:t>To identify and prioritize risks of stockouts and delays using data-driven analysis, delivering actionable strategies to enhance supply chain efficiency and maximize value.</a:t>
            </a:r>
          </a:p>
          <a:p>
            <a:pPr algn="just">
              <a:lnSpc>
                <a:spcPts val="2880"/>
              </a:lnSpc>
            </a:pPr>
          </a:p>
          <a:p>
            <a:pPr algn="just">
              <a:lnSpc>
                <a:spcPts val="3240"/>
              </a:lnSpc>
            </a:pPr>
          </a:p>
        </p:txBody>
      </p:sp>
      <p:sp>
        <p:nvSpPr>
          <p:cNvPr name="TextBox 27" id="27"/>
          <p:cNvSpPr txBox="true"/>
          <p:nvPr/>
        </p:nvSpPr>
        <p:spPr>
          <a:xfrm rot="0">
            <a:off x="1028700" y="6419850"/>
            <a:ext cx="9339474" cy="2505075"/>
          </a:xfrm>
          <a:prstGeom prst="rect">
            <a:avLst/>
          </a:prstGeom>
        </p:spPr>
        <p:txBody>
          <a:bodyPr anchor="t" rtlCol="false" tIns="0" lIns="0" bIns="0" rIns="0">
            <a:spAutoFit/>
          </a:bodyPr>
          <a:lstStyle/>
          <a:p>
            <a:pPr algn="just">
              <a:lnSpc>
                <a:spcPts val="3360"/>
              </a:lnSpc>
            </a:pPr>
            <a:r>
              <a:rPr lang="en-US" sz="2800" b="true">
                <a:solidFill>
                  <a:srgbClr val="000000"/>
                </a:solidFill>
                <a:latin typeface="Poppins Bold"/>
                <a:ea typeface="Poppins Bold"/>
                <a:cs typeface="Poppins Bold"/>
                <a:sym typeface="Poppins Bold"/>
              </a:rPr>
              <a:t>Dataset Information</a:t>
            </a:r>
          </a:p>
          <a:p>
            <a:pPr algn="just">
              <a:lnSpc>
                <a:spcPts val="1400"/>
              </a:lnSpc>
            </a:pPr>
          </a:p>
          <a:p>
            <a:pPr algn="just">
              <a:lnSpc>
                <a:spcPts val="2519"/>
              </a:lnSpc>
            </a:pPr>
            <a:r>
              <a:rPr lang="en-US" sz="2099">
                <a:solidFill>
                  <a:srgbClr val="000000"/>
                </a:solidFill>
                <a:latin typeface="Poppins"/>
                <a:ea typeface="Poppins"/>
                <a:cs typeface="Poppins"/>
                <a:sym typeface="Poppins"/>
              </a:rPr>
              <a:t>The dataset contains 25 features, including product details (e.g., 'Product type', 'SKU', 'Price'), inventory metrics (e.g., 'Stock levels', 'Availability', 'Order quantities'), sales and revenue data (e.g., 'Number of products sold', 'Revenue generated'), and supply chain specifics (e.g., 'Production Date', 'Shipping Date', 'Lead times', 'Supplier name', 'Shipping costs'), across 7324 unique product entries.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7711" y="5143500"/>
            <a:ext cx="7795484" cy="4691822"/>
          </a:xfrm>
          <a:custGeom>
            <a:avLst/>
            <a:gdLst/>
            <a:ahLst/>
            <a:cxnLst/>
            <a:rect r="r" b="b" t="t" l="l"/>
            <a:pathLst>
              <a:path h="4691822" w="7795484">
                <a:moveTo>
                  <a:pt x="0" y="0"/>
                </a:moveTo>
                <a:lnTo>
                  <a:pt x="7795484" y="0"/>
                </a:lnTo>
                <a:lnTo>
                  <a:pt x="7795484" y="4691822"/>
                </a:lnTo>
                <a:lnTo>
                  <a:pt x="0" y="4691822"/>
                </a:lnTo>
                <a:lnTo>
                  <a:pt x="0" y="0"/>
                </a:lnTo>
                <a:close/>
              </a:path>
            </a:pathLst>
          </a:custGeom>
          <a:blipFill>
            <a:blip r:embed="rId2"/>
            <a:stretch>
              <a:fillRect l="0" t="0" r="0" b="0"/>
            </a:stretch>
          </a:blipFill>
        </p:spPr>
      </p:sp>
      <p:sp>
        <p:nvSpPr>
          <p:cNvPr name="Freeform 3" id="3"/>
          <p:cNvSpPr/>
          <p:nvPr/>
        </p:nvSpPr>
        <p:spPr>
          <a:xfrm flipH="false" flipV="false" rot="0">
            <a:off x="9584542" y="5143500"/>
            <a:ext cx="7805864" cy="4691822"/>
          </a:xfrm>
          <a:custGeom>
            <a:avLst/>
            <a:gdLst/>
            <a:ahLst/>
            <a:cxnLst/>
            <a:rect r="r" b="b" t="t" l="l"/>
            <a:pathLst>
              <a:path h="4691822" w="7805864">
                <a:moveTo>
                  <a:pt x="0" y="0"/>
                </a:moveTo>
                <a:lnTo>
                  <a:pt x="7805864" y="0"/>
                </a:lnTo>
                <a:lnTo>
                  <a:pt x="7805864" y="4691822"/>
                </a:lnTo>
                <a:lnTo>
                  <a:pt x="0" y="4691822"/>
                </a:lnTo>
                <a:lnTo>
                  <a:pt x="0" y="0"/>
                </a:lnTo>
                <a:close/>
              </a:path>
            </a:pathLst>
          </a:custGeom>
          <a:blipFill>
            <a:blip r:embed="rId3"/>
            <a:stretch>
              <a:fillRect l="0" t="0" r="0" b="0"/>
            </a:stretch>
          </a:blipFill>
        </p:spPr>
      </p:sp>
      <p:sp>
        <p:nvSpPr>
          <p:cNvPr name="TextBox 4" id="4"/>
          <p:cNvSpPr txBox="true"/>
          <p:nvPr/>
        </p:nvSpPr>
        <p:spPr>
          <a:xfrm rot="0">
            <a:off x="1028700" y="965683"/>
            <a:ext cx="15387723" cy="901700"/>
          </a:xfrm>
          <a:prstGeom prst="rect">
            <a:avLst/>
          </a:prstGeom>
        </p:spPr>
        <p:txBody>
          <a:bodyPr anchor="t" rtlCol="false" tIns="0" lIns="0" bIns="0" rIns="0">
            <a:spAutoFit/>
          </a:bodyPr>
          <a:lstStyle/>
          <a:p>
            <a:pPr algn="l">
              <a:lnSpc>
                <a:spcPts val="7000"/>
              </a:lnSpc>
              <a:spcBef>
                <a:spcPct val="0"/>
              </a:spcBef>
            </a:pPr>
            <a:r>
              <a:rPr lang="en-US" b="true" sz="5000">
                <a:solidFill>
                  <a:srgbClr val="003C4D"/>
                </a:solidFill>
                <a:latin typeface="Poppins Bold"/>
                <a:ea typeface="Poppins Bold"/>
                <a:cs typeface="Poppins Bold"/>
                <a:sym typeface="Poppins Bold"/>
              </a:rPr>
              <a:t>Risk Assessment - Identifying Vulnerabilities</a:t>
            </a:r>
          </a:p>
        </p:txBody>
      </p:sp>
      <p:sp>
        <p:nvSpPr>
          <p:cNvPr name="TextBox 5" id="5"/>
          <p:cNvSpPr txBox="true"/>
          <p:nvPr/>
        </p:nvSpPr>
        <p:spPr>
          <a:xfrm rot="0">
            <a:off x="1127711" y="2657717"/>
            <a:ext cx="7795484" cy="1257300"/>
          </a:xfrm>
          <a:prstGeom prst="rect">
            <a:avLst/>
          </a:prstGeom>
        </p:spPr>
        <p:txBody>
          <a:bodyPr anchor="t" rtlCol="false" tIns="0" lIns="0" bIns="0" rIns="0">
            <a:spAutoFit/>
          </a:bodyPr>
          <a:lstStyle/>
          <a:p>
            <a:pPr algn="just">
              <a:lnSpc>
                <a:spcPts val="3240"/>
              </a:lnSpc>
            </a:pPr>
            <a:r>
              <a:rPr lang="en-US" sz="2700">
                <a:solidFill>
                  <a:srgbClr val="000000"/>
                </a:solidFill>
                <a:latin typeface="Poppins"/>
                <a:ea typeface="Poppins"/>
                <a:cs typeface="Poppins"/>
                <a:sym typeface="Poppins"/>
              </a:rPr>
              <a:t>Products which are at shortage risk can be found by comparing stock levels with number of products sold.</a:t>
            </a:r>
          </a:p>
        </p:txBody>
      </p:sp>
      <p:sp>
        <p:nvSpPr>
          <p:cNvPr name="TextBox 6" id="6"/>
          <p:cNvSpPr txBox="true"/>
          <p:nvPr/>
        </p:nvSpPr>
        <p:spPr>
          <a:xfrm rot="0">
            <a:off x="9584542" y="2657717"/>
            <a:ext cx="7795484" cy="1257300"/>
          </a:xfrm>
          <a:prstGeom prst="rect">
            <a:avLst/>
          </a:prstGeom>
        </p:spPr>
        <p:txBody>
          <a:bodyPr anchor="t" rtlCol="false" tIns="0" lIns="0" bIns="0" rIns="0">
            <a:spAutoFit/>
          </a:bodyPr>
          <a:lstStyle/>
          <a:p>
            <a:pPr algn="just">
              <a:lnSpc>
                <a:spcPts val="3240"/>
              </a:lnSpc>
            </a:pPr>
            <a:r>
              <a:rPr lang="en-US" sz="2700">
                <a:solidFill>
                  <a:srgbClr val="000000"/>
                </a:solidFill>
                <a:latin typeface="Poppins"/>
                <a:ea typeface="Poppins"/>
                <a:cs typeface="Poppins"/>
                <a:sym typeface="Poppins"/>
              </a:rPr>
              <a:t>Delay in delivering can be found by comparing production date, shipping date and lead times.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1648" y="200377"/>
            <a:ext cx="7475557" cy="6810704"/>
            <a:chOff x="0" y="0"/>
            <a:chExt cx="812800" cy="740512"/>
          </a:xfrm>
        </p:grpSpPr>
        <p:sp>
          <p:nvSpPr>
            <p:cNvPr name="Freeform 3" id="3"/>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74C60"/>
            </a:solidFill>
          </p:spPr>
        </p:sp>
        <p:sp>
          <p:nvSpPr>
            <p:cNvPr name="TextBox 4" id="4"/>
            <p:cNvSpPr txBox="true"/>
            <p:nvPr/>
          </p:nvSpPr>
          <p:spPr>
            <a:xfrm>
              <a:off x="139700" y="89176"/>
              <a:ext cx="533400" cy="52406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7738" y="821320"/>
            <a:ext cx="6107738" cy="5568820"/>
            <a:chOff x="0" y="0"/>
            <a:chExt cx="4605871" cy="4199471"/>
          </a:xfrm>
        </p:grpSpPr>
        <p:sp>
          <p:nvSpPr>
            <p:cNvPr name="Freeform 6" id="6"/>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2"/>
              <a:stretch>
                <a:fillRect l="-31144" t="0" r="-31144" b="0"/>
              </a:stretch>
            </a:blipFill>
          </p:spPr>
        </p:sp>
      </p:grpSp>
      <p:grpSp>
        <p:nvGrpSpPr>
          <p:cNvPr name="Group 7" id="7"/>
          <p:cNvGrpSpPr/>
          <p:nvPr/>
        </p:nvGrpSpPr>
        <p:grpSpPr>
          <a:xfrm rot="0">
            <a:off x="-281237" y="4809167"/>
            <a:ext cx="5139315" cy="4682241"/>
            <a:chOff x="0" y="0"/>
            <a:chExt cx="812800" cy="740512"/>
          </a:xfrm>
        </p:grpSpPr>
        <p:sp>
          <p:nvSpPr>
            <p:cNvPr name="Freeform 8" id="8"/>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03C4D"/>
            </a:solidFill>
          </p:spPr>
        </p:sp>
        <p:sp>
          <p:nvSpPr>
            <p:cNvPr name="TextBox 9" id="9"/>
            <p:cNvSpPr txBox="true"/>
            <p:nvPr/>
          </p:nvSpPr>
          <p:spPr>
            <a:xfrm>
              <a:off x="139700" y="89176"/>
              <a:ext cx="533400" cy="524061"/>
            </a:xfrm>
            <a:prstGeom prst="rect">
              <a:avLst/>
            </a:prstGeom>
          </p:spPr>
          <p:txBody>
            <a:bodyPr anchor="ctr" rtlCol="false" tIns="43619" lIns="43619" bIns="43619" rIns="43619"/>
            <a:lstStyle/>
            <a:p>
              <a:pPr algn="ctr">
                <a:lnSpc>
                  <a:spcPts val="2659"/>
                </a:lnSpc>
              </a:pPr>
            </a:p>
          </p:txBody>
        </p:sp>
      </p:grpSp>
      <p:grpSp>
        <p:nvGrpSpPr>
          <p:cNvPr name="Group 10" id="10"/>
          <p:cNvGrpSpPr>
            <a:grpSpLocks noChangeAspect="true"/>
          </p:cNvGrpSpPr>
          <p:nvPr/>
        </p:nvGrpSpPr>
        <p:grpSpPr>
          <a:xfrm rot="0">
            <a:off x="101625" y="5156444"/>
            <a:ext cx="4373592" cy="3987687"/>
            <a:chOff x="0" y="0"/>
            <a:chExt cx="4605871" cy="4199471"/>
          </a:xfrm>
        </p:grpSpPr>
        <p:sp>
          <p:nvSpPr>
            <p:cNvPr name="Freeform 11" id="11"/>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3"/>
              <a:stretch>
                <a:fillRect l="-25522" t="0" r="-25522" b="0"/>
              </a:stretch>
            </a:blipFill>
          </p:spPr>
        </p:sp>
      </p:grpSp>
      <p:grpSp>
        <p:nvGrpSpPr>
          <p:cNvPr name="Group 12" id="12"/>
          <p:cNvGrpSpPr/>
          <p:nvPr/>
        </p:nvGrpSpPr>
        <p:grpSpPr>
          <a:xfrm rot="0">
            <a:off x="101625" y="-2152726"/>
            <a:ext cx="3641647" cy="3268417"/>
            <a:chOff x="0" y="0"/>
            <a:chExt cx="2254095" cy="2023074"/>
          </a:xfrm>
        </p:grpSpPr>
        <p:sp>
          <p:nvSpPr>
            <p:cNvPr name="Freeform 13" id="13"/>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4" id="14"/>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531269" y="8580759"/>
            <a:ext cx="3641647" cy="3268417"/>
            <a:chOff x="0" y="0"/>
            <a:chExt cx="2254095" cy="2023074"/>
          </a:xfrm>
        </p:grpSpPr>
        <p:sp>
          <p:nvSpPr>
            <p:cNvPr name="Freeform 16" id="16"/>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7" id="17"/>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2906606" y="-1414781"/>
            <a:ext cx="3641647" cy="3268417"/>
            <a:chOff x="0" y="0"/>
            <a:chExt cx="2254095" cy="2023074"/>
          </a:xfrm>
        </p:grpSpPr>
        <p:sp>
          <p:nvSpPr>
            <p:cNvPr name="Freeform 19" id="19"/>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03C4D"/>
            </a:solidFill>
          </p:spPr>
        </p:sp>
        <p:sp>
          <p:nvSpPr>
            <p:cNvPr name="TextBox 20" id="20"/>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2278895" y="7645015"/>
            <a:ext cx="4065231" cy="3673735"/>
            <a:chOff x="0" y="0"/>
            <a:chExt cx="2254095" cy="2037017"/>
          </a:xfrm>
        </p:grpSpPr>
        <p:sp>
          <p:nvSpPr>
            <p:cNvPr name="Freeform 22" id="22"/>
            <p:cNvSpPr/>
            <p:nvPr/>
          </p:nvSpPr>
          <p:spPr>
            <a:xfrm flipH="false" flipV="false" rot="0">
              <a:off x="0" y="0"/>
              <a:ext cx="2254095" cy="2037017"/>
            </a:xfrm>
            <a:custGeom>
              <a:avLst/>
              <a:gdLst/>
              <a:ahLst/>
              <a:cxnLst/>
              <a:rect r="r" b="b" t="t" l="l"/>
              <a:pathLst>
                <a:path h="2037017" w="2254095">
                  <a:moveTo>
                    <a:pt x="1127047" y="0"/>
                  </a:moveTo>
                  <a:lnTo>
                    <a:pt x="2254095" y="1018509"/>
                  </a:lnTo>
                  <a:lnTo>
                    <a:pt x="1127047" y="2037017"/>
                  </a:lnTo>
                  <a:lnTo>
                    <a:pt x="0" y="1018509"/>
                  </a:lnTo>
                  <a:lnTo>
                    <a:pt x="1127047" y="0"/>
                  </a:lnTo>
                  <a:close/>
                </a:path>
              </a:pathLst>
            </a:custGeom>
            <a:solidFill>
              <a:srgbClr val="074C60"/>
            </a:solidFill>
          </p:spPr>
        </p:sp>
        <p:sp>
          <p:nvSpPr>
            <p:cNvPr name="TextBox 23" id="23"/>
            <p:cNvSpPr txBox="true"/>
            <p:nvPr/>
          </p:nvSpPr>
          <p:spPr>
            <a:xfrm>
              <a:off x="387422" y="312012"/>
              <a:ext cx="1479250" cy="1374893"/>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24" id="24"/>
          <p:cNvGraphicFramePr>
            <a:graphicFrameLocks noGrp="true"/>
          </p:cNvGraphicFramePr>
          <p:nvPr/>
        </p:nvGraphicFramePr>
        <p:xfrm>
          <a:off x="8393544" y="6493479"/>
          <a:ext cx="7789739" cy="3714750"/>
        </p:xfrm>
        <a:graphic>
          <a:graphicData uri="http://schemas.openxmlformats.org/drawingml/2006/table">
            <a:tbl>
              <a:tblPr/>
              <a:tblGrid>
                <a:gridCol w="1947435"/>
                <a:gridCol w="1947435"/>
                <a:gridCol w="1947435"/>
                <a:gridCol w="1947435"/>
              </a:tblGrid>
              <a:tr h="794650">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SKU [Stock Keeping Unit]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Stock levels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Availability</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Revenue generated</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4020">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SKU22</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70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0.7924</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2390.8079</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4020">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SKU107</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86</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0.7897</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9417.2152</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4020">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SKU157</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20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0.7978</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5696.8164</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4020">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SKU225</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37</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0.7753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3076.0145</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84020">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SKU268</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73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0.7705</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b="true">
                          <a:solidFill>
                            <a:srgbClr val="000000"/>
                          </a:solidFill>
                          <a:latin typeface="Canva Sans Bold"/>
                          <a:ea typeface="Canva Sans Bold"/>
                          <a:cs typeface="Canva Sans Bold"/>
                          <a:sym typeface="Canva Sans Bold"/>
                        </a:rPr>
                        <a:t>9559.779</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25" id="25"/>
          <p:cNvSpPr txBox="true"/>
          <p:nvPr/>
        </p:nvSpPr>
        <p:spPr>
          <a:xfrm rot="0">
            <a:off x="5912849" y="657448"/>
            <a:ext cx="11883435" cy="901700"/>
          </a:xfrm>
          <a:prstGeom prst="rect">
            <a:avLst/>
          </a:prstGeom>
        </p:spPr>
        <p:txBody>
          <a:bodyPr anchor="t" rtlCol="false" tIns="0" lIns="0" bIns="0" rIns="0">
            <a:spAutoFit/>
          </a:bodyPr>
          <a:lstStyle/>
          <a:p>
            <a:pPr algn="r">
              <a:lnSpc>
                <a:spcPts val="7000"/>
              </a:lnSpc>
              <a:spcBef>
                <a:spcPct val="0"/>
              </a:spcBef>
            </a:pPr>
            <a:r>
              <a:rPr lang="en-US" b="true" sz="5000">
                <a:solidFill>
                  <a:srgbClr val="003C4D"/>
                </a:solidFill>
                <a:latin typeface="Poppins Bold"/>
                <a:ea typeface="Poppins Bold"/>
                <a:cs typeface="Poppins Bold"/>
                <a:sym typeface="Poppins Bold"/>
              </a:rPr>
              <a:t>Products At Risk - Stock Availability</a:t>
            </a:r>
          </a:p>
        </p:txBody>
      </p:sp>
      <p:sp>
        <p:nvSpPr>
          <p:cNvPr name="TextBox 26" id="26"/>
          <p:cNvSpPr txBox="true"/>
          <p:nvPr/>
        </p:nvSpPr>
        <p:spPr>
          <a:xfrm rot="0">
            <a:off x="7317527" y="1968723"/>
            <a:ext cx="9941773" cy="1567053"/>
          </a:xfrm>
          <a:prstGeom prst="rect">
            <a:avLst/>
          </a:prstGeom>
        </p:spPr>
        <p:txBody>
          <a:bodyPr anchor="t" rtlCol="false" tIns="0" lIns="0" bIns="0" rIns="0">
            <a:spAutoFit/>
          </a:bodyPr>
          <a:lstStyle/>
          <a:p>
            <a:pPr algn="just">
              <a:lnSpc>
                <a:spcPts val="3360"/>
              </a:lnSpc>
            </a:pPr>
            <a:r>
              <a:rPr lang="en-US" sz="2800" b="true">
                <a:solidFill>
                  <a:srgbClr val="000000"/>
                </a:solidFill>
                <a:latin typeface="Poppins Bold"/>
                <a:ea typeface="Poppins Bold"/>
                <a:cs typeface="Poppins Bold"/>
                <a:sym typeface="Poppins Bold"/>
              </a:rPr>
              <a:t>Definition</a:t>
            </a:r>
          </a:p>
          <a:p>
            <a:pPr algn="just">
              <a:lnSpc>
                <a:spcPts val="1200"/>
              </a:lnSpc>
            </a:pPr>
          </a:p>
          <a:p>
            <a:pPr algn="just" marL="518160" indent="-259080" lvl="1">
              <a:lnSpc>
                <a:spcPts val="4152"/>
              </a:lnSpc>
              <a:buFont typeface="Arial"/>
              <a:buChar char="•"/>
            </a:pPr>
            <a:r>
              <a:rPr lang="en-US" sz="2400">
                <a:solidFill>
                  <a:srgbClr val="000000"/>
                </a:solidFill>
                <a:latin typeface="Poppins"/>
                <a:ea typeface="Poppins"/>
                <a:cs typeface="Poppins"/>
                <a:sym typeface="Poppins"/>
              </a:rPr>
              <a:t>Products at Risk - Availability drops below 80%</a:t>
            </a:r>
          </a:p>
          <a:p>
            <a:pPr algn="just" marL="518160" indent="-259080" lvl="1">
              <a:lnSpc>
                <a:spcPts val="4152"/>
              </a:lnSpc>
              <a:buFont typeface="Arial"/>
              <a:buChar char="•"/>
            </a:pPr>
            <a:r>
              <a:rPr lang="en-US" sz="2400">
                <a:solidFill>
                  <a:srgbClr val="000000"/>
                </a:solidFill>
                <a:latin typeface="Poppins"/>
                <a:ea typeface="Poppins"/>
                <a:cs typeface="Poppins"/>
                <a:sym typeface="Poppins"/>
              </a:rPr>
              <a:t>An availability of 0.7 means only 70% of the demand was met.</a:t>
            </a:r>
          </a:p>
        </p:txBody>
      </p:sp>
      <p:sp>
        <p:nvSpPr>
          <p:cNvPr name="TextBox 27" id="27"/>
          <p:cNvSpPr txBox="true"/>
          <p:nvPr/>
        </p:nvSpPr>
        <p:spPr>
          <a:xfrm rot="0">
            <a:off x="7317527" y="3945351"/>
            <a:ext cx="9941773" cy="2109978"/>
          </a:xfrm>
          <a:prstGeom prst="rect">
            <a:avLst/>
          </a:prstGeom>
        </p:spPr>
        <p:txBody>
          <a:bodyPr anchor="t" rtlCol="false" tIns="0" lIns="0" bIns="0" rIns="0">
            <a:spAutoFit/>
          </a:bodyPr>
          <a:lstStyle/>
          <a:p>
            <a:pPr algn="just">
              <a:lnSpc>
                <a:spcPts val="3360"/>
              </a:lnSpc>
            </a:pPr>
            <a:r>
              <a:rPr lang="en-US" sz="2800" b="true">
                <a:solidFill>
                  <a:srgbClr val="000000"/>
                </a:solidFill>
                <a:latin typeface="Poppins Bold"/>
                <a:ea typeface="Poppins Bold"/>
                <a:cs typeface="Poppins Bold"/>
                <a:sym typeface="Poppins Bold"/>
              </a:rPr>
              <a:t>Key Statistic</a:t>
            </a:r>
          </a:p>
          <a:p>
            <a:pPr algn="just">
              <a:lnSpc>
                <a:spcPts val="1400"/>
              </a:lnSpc>
            </a:pPr>
          </a:p>
          <a:p>
            <a:pPr algn="just" marL="518160" indent="-259080" lvl="1">
              <a:lnSpc>
                <a:spcPts val="4152"/>
              </a:lnSpc>
              <a:buFont typeface="Arial"/>
              <a:buChar char="•"/>
            </a:pPr>
            <a:r>
              <a:rPr lang="en-US" sz="2400">
                <a:solidFill>
                  <a:srgbClr val="000000"/>
                </a:solidFill>
                <a:latin typeface="Poppins"/>
                <a:ea typeface="Poppins"/>
                <a:cs typeface="Poppins"/>
                <a:sym typeface="Poppins"/>
              </a:rPr>
              <a:t>181 products are at risk of running out.</a:t>
            </a:r>
          </a:p>
          <a:p>
            <a:pPr algn="just" marL="518160" indent="-259080" lvl="1">
              <a:lnSpc>
                <a:spcPts val="4152"/>
              </a:lnSpc>
              <a:buFont typeface="Arial"/>
              <a:buChar char="•"/>
            </a:pPr>
            <a:r>
              <a:rPr lang="en-US" sz="2400">
                <a:solidFill>
                  <a:srgbClr val="000000"/>
                </a:solidFill>
                <a:latin typeface="Poppins"/>
                <a:ea typeface="Poppins"/>
                <a:cs typeface="Poppins"/>
                <a:sym typeface="Poppins"/>
              </a:rPr>
              <a:t>These 180 products represent only 2% of total inventory but generates a total revenue of 1 million dollars.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96947" y="3762091"/>
            <a:ext cx="7322143" cy="4401076"/>
          </a:xfrm>
          <a:custGeom>
            <a:avLst/>
            <a:gdLst/>
            <a:ahLst/>
            <a:cxnLst/>
            <a:rect r="r" b="b" t="t" l="l"/>
            <a:pathLst>
              <a:path h="4401076" w="7322143">
                <a:moveTo>
                  <a:pt x="0" y="0"/>
                </a:moveTo>
                <a:lnTo>
                  <a:pt x="7322144" y="0"/>
                </a:lnTo>
                <a:lnTo>
                  <a:pt x="7322144" y="4401076"/>
                </a:lnTo>
                <a:lnTo>
                  <a:pt x="0" y="4401076"/>
                </a:lnTo>
                <a:lnTo>
                  <a:pt x="0" y="0"/>
                </a:lnTo>
                <a:close/>
              </a:path>
            </a:pathLst>
          </a:custGeom>
          <a:blipFill>
            <a:blip r:embed="rId2"/>
            <a:stretch>
              <a:fillRect l="0" t="0" r="0" b="0"/>
            </a:stretch>
          </a:blipFill>
        </p:spPr>
      </p:sp>
      <p:sp>
        <p:nvSpPr>
          <p:cNvPr name="TextBox 3" id="3"/>
          <p:cNvSpPr txBox="true"/>
          <p:nvPr/>
        </p:nvSpPr>
        <p:spPr>
          <a:xfrm rot="0">
            <a:off x="1028700" y="965683"/>
            <a:ext cx="15387723" cy="901700"/>
          </a:xfrm>
          <a:prstGeom prst="rect">
            <a:avLst/>
          </a:prstGeom>
        </p:spPr>
        <p:txBody>
          <a:bodyPr anchor="t" rtlCol="false" tIns="0" lIns="0" bIns="0" rIns="0">
            <a:spAutoFit/>
          </a:bodyPr>
          <a:lstStyle/>
          <a:p>
            <a:pPr algn="l">
              <a:lnSpc>
                <a:spcPts val="7000"/>
              </a:lnSpc>
              <a:spcBef>
                <a:spcPct val="0"/>
              </a:spcBef>
            </a:pPr>
            <a:r>
              <a:rPr lang="en-US" b="true" sz="5000">
                <a:solidFill>
                  <a:srgbClr val="003C4D"/>
                </a:solidFill>
                <a:latin typeface="Poppins Bold"/>
                <a:ea typeface="Poppins Bold"/>
                <a:cs typeface="Poppins Bold"/>
                <a:sym typeface="Poppins Bold"/>
              </a:rPr>
              <a:t>Supplier Value Index - Evaluating Partners</a:t>
            </a:r>
          </a:p>
        </p:txBody>
      </p:sp>
      <p:sp>
        <p:nvSpPr>
          <p:cNvPr name="TextBox 4" id="4"/>
          <p:cNvSpPr txBox="true"/>
          <p:nvPr/>
        </p:nvSpPr>
        <p:spPr>
          <a:xfrm rot="0">
            <a:off x="1127711" y="2657717"/>
            <a:ext cx="15288712" cy="847725"/>
          </a:xfrm>
          <a:prstGeom prst="rect">
            <a:avLst/>
          </a:prstGeom>
        </p:spPr>
        <p:txBody>
          <a:bodyPr anchor="t" rtlCol="false" tIns="0" lIns="0" bIns="0" rIns="0">
            <a:spAutoFit/>
          </a:bodyPr>
          <a:lstStyle/>
          <a:p>
            <a:pPr algn="just">
              <a:lnSpc>
                <a:spcPts val="3240"/>
              </a:lnSpc>
            </a:pPr>
            <a:r>
              <a:rPr lang="en-US" sz="2700">
                <a:solidFill>
                  <a:srgbClr val="000000"/>
                </a:solidFill>
                <a:latin typeface="Poppins"/>
                <a:ea typeface="Poppins"/>
                <a:cs typeface="Poppins"/>
                <a:sym typeface="Poppins"/>
              </a:rPr>
              <a:t>Value Index : A measure to calculate score  for an item or a service using performance and importance.</a:t>
            </a:r>
          </a:p>
        </p:txBody>
      </p:sp>
      <p:sp>
        <p:nvSpPr>
          <p:cNvPr name="TextBox 5" id="5"/>
          <p:cNvSpPr txBox="true"/>
          <p:nvPr/>
        </p:nvSpPr>
        <p:spPr>
          <a:xfrm rot="0">
            <a:off x="1127711" y="3886442"/>
            <a:ext cx="7795484" cy="847725"/>
          </a:xfrm>
          <a:prstGeom prst="rect">
            <a:avLst/>
          </a:prstGeom>
        </p:spPr>
        <p:txBody>
          <a:bodyPr anchor="t" rtlCol="false" tIns="0" lIns="0" bIns="0" rIns="0">
            <a:spAutoFit/>
          </a:bodyPr>
          <a:lstStyle/>
          <a:p>
            <a:pPr algn="just">
              <a:lnSpc>
                <a:spcPts val="3240"/>
              </a:lnSpc>
            </a:pPr>
            <a:r>
              <a:rPr lang="en-US" sz="2700">
                <a:solidFill>
                  <a:srgbClr val="000000"/>
                </a:solidFill>
                <a:latin typeface="Poppins"/>
                <a:ea typeface="Poppins"/>
                <a:cs typeface="Poppins"/>
                <a:sym typeface="Poppins"/>
              </a:rPr>
              <a:t>Importance : Revenue contribution relative to the top supplier.</a:t>
            </a:r>
          </a:p>
        </p:txBody>
      </p:sp>
      <p:sp>
        <p:nvSpPr>
          <p:cNvPr name="TextBox 6" id="6"/>
          <p:cNvSpPr txBox="true"/>
          <p:nvPr/>
        </p:nvSpPr>
        <p:spPr>
          <a:xfrm rot="0">
            <a:off x="1127711" y="5600942"/>
            <a:ext cx="7795484" cy="847725"/>
          </a:xfrm>
          <a:prstGeom prst="rect">
            <a:avLst/>
          </a:prstGeom>
        </p:spPr>
        <p:txBody>
          <a:bodyPr anchor="t" rtlCol="false" tIns="0" lIns="0" bIns="0" rIns="0">
            <a:spAutoFit/>
          </a:bodyPr>
          <a:lstStyle/>
          <a:p>
            <a:pPr algn="just">
              <a:lnSpc>
                <a:spcPts val="3240"/>
              </a:lnSpc>
            </a:pPr>
            <a:r>
              <a:rPr lang="en-US" sz="2700">
                <a:solidFill>
                  <a:srgbClr val="000000"/>
                </a:solidFill>
                <a:latin typeface="Poppins"/>
                <a:ea typeface="Poppins"/>
                <a:cs typeface="Poppins"/>
                <a:sym typeface="Poppins"/>
              </a:rPr>
              <a:t>Performance : Revenue minus Manufacturing costs scaled using the top supplier revenue.</a:t>
            </a:r>
          </a:p>
        </p:txBody>
      </p:sp>
      <p:sp>
        <p:nvSpPr>
          <p:cNvPr name="TextBox 7" id="7"/>
          <p:cNvSpPr txBox="true"/>
          <p:nvPr/>
        </p:nvSpPr>
        <p:spPr>
          <a:xfrm rot="0">
            <a:off x="1127711" y="7315442"/>
            <a:ext cx="7795484" cy="847725"/>
          </a:xfrm>
          <a:prstGeom prst="rect">
            <a:avLst/>
          </a:prstGeom>
        </p:spPr>
        <p:txBody>
          <a:bodyPr anchor="t" rtlCol="false" tIns="0" lIns="0" bIns="0" rIns="0">
            <a:spAutoFit/>
          </a:bodyPr>
          <a:lstStyle/>
          <a:p>
            <a:pPr algn="just">
              <a:lnSpc>
                <a:spcPts val="3240"/>
              </a:lnSpc>
            </a:pPr>
            <a:r>
              <a:rPr lang="en-US" sz="2700">
                <a:solidFill>
                  <a:srgbClr val="000000"/>
                </a:solidFill>
                <a:latin typeface="Poppins"/>
                <a:ea typeface="Poppins"/>
                <a:cs typeface="Poppins"/>
                <a:sym typeface="Poppins"/>
              </a:rPr>
              <a:t>Value Index : Importance multiplied by Performance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9718" y="497985"/>
            <a:ext cx="7475557" cy="6810704"/>
            <a:chOff x="0" y="0"/>
            <a:chExt cx="812800" cy="740512"/>
          </a:xfrm>
        </p:grpSpPr>
        <p:sp>
          <p:nvSpPr>
            <p:cNvPr name="Freeform 3" id="3"/>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74C60"/>
            </a:solidFill>
          </p:spPr>
        </p:sp>
        <p:sp>
          <p:nvSpPr>
            <p:cNvPr name="TextBox 4" id="4"/>
            <p:cNvSpPr txBox="true"/>
            <p:nvPr/>
          </p:nvSpPr>
          <p:spPr>
            <a:xfrm>
              <a:off x="139700" y="89176"/>
              <a:ext cx="533400" cy="52406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2383628" y="1118927"/>
            <a:ext cx="6107738" cy="5568820"/>
            <a:chOff x="0" y="0"/>
            <a:chExt cx="4605871" cy="4199471"/>
          </a:xfrm>
        </p:grpSpPr>
        <p:sp>
          <p:nvSpPr>
            <p:cNvPr name="Freeform 6" id="6"/>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2"/>
              <a:stretch>
                <a:fillRect l="-18506" t="0" r="-18506" b="0"/>
              </a:stretch>
            </a:blipFill>
          </p:spPr>
        </p:sp>
      </p:grpSp>
      <p:grpSp>
        <p:nvGrpSpPr>
          <p:cNvPr name="Group 7" id="7"/>
          <p:cNvGrpSpPr/>
          <p:nvPr/>
        </p:nvGrpSpPr>
        <p:grpSpPr>
          <a:xfrm rot="0">
            <a:off x="12240128" y="5106774"/>
            <a:ext cx="5139315" cy="4682241"/>
            <a:chOff x="0" y="0"/>
            <a:chExt cx="812800" cy="740512"/>
          </a:xfrm>
        </p:grpSpPr>
        <p:sp>
          <p:nvSpPr>
            <p:cNvPr name="Freeform 8" id="8"/>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03C4D"/>
            </a:solidFill>
          </p:spPr>
        </p:sp>
        <p:sp>
          <p:nvSpPr>
            <p:cNvPr name="TextBox 9" id="9"/>
            <p:cNvSpPr txBox="true"/>
            <p:nvPr/>
          </p:nvSpPr>
          <p:spPr>
            <a:xfrm>
              <a:off x="139700" y="89176"/>
              <a:ext cx="533400" cy="524061"/>
            </a:xfrm>
            <a:prstGeom prst="rect">
              <a:avLst/>
            </a:prstGeom>
          </p:spPr>
          <p:txBody>
            <a:bodyPr anchor="ctr" rtlCol="false" tIns="43619" lIns="43619" bIns="43619" rIns="43619"/>
            <a:lstStyle/>
            <a:p>
              <a:pPr algn="ctr">
                <a:lnSpc>
                  <a:spcPts val="2659"/>
                </a:lnSpc>
              </a:pPr>
            </a:p>
          </p:txBody>
        </p:sp>
      </p:grpSp>
      <p:grpSp>
        <p:nvGrpSpPr>
          <p:cNvPr name="Group 10" id="10"/>
          <p:cNvGrpSpPr>
            <a:grpSpLocks noChangeAspect="true"/>
          </p:cNvGrpSpPr>
          <p:nvPr/>
        </p:nvGrpSpPr>
        <p:grpSpPr>
          <a:xfrm rot="0">
            <a:off x="12622990" y="5454051"/>
            <a:ext cx="4373592" cy="3987687"/>
            <a:chOff x="0" y="0"/>
            <a:chExt cx="4605871" cy="4199471"/>
          </a:xfrm>
        </p:grpSpPr>
        <p:sp>
          <p:nvSpPr>
            <p:cNvPr name="Freeform 11" id="11"/>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3"/>
              <a:stretch>
                <a:fillRect l="0" t="-32407" r="0" b="-32407"/>
              </a:stretch>
            </a:blipFill>
          </p:spPr>
        </p:sp>
      </p:grpSp>
      <p:grpSp>
        <p:nvGrpSpPr>
          <p:cNvPr name="Group 12" id="12"/>
          <p:cNvGrpSpPr/>
          <p:nvPr/>
        </p:nvGrpSpPr>
        <p:grpSpPr>
          <a:xfrm rot="0">
            <a:off x="12622990" y="-1855118"/>
            <a:ext cx="3641647" cy="3268417"/>
            <a:chOff x="0" y="0"/>
            <a:chExt cx="2254095" cy="2023074"/>
          </a:xfrm>
        </p:grpSpPr>
        <p:sp>
          <p:nvSpPr>
            <p:cNvPr name="Freeform 13" id="13"/>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4" id="14"/>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990097" y="8878366"/>
            <a:ext cx="3641647" cy="3268417"/>
            <a:chOff x="0" y="0"/>
            <a:chExt cx="2254095" cy="2023074"/>
          </a:xfrm>
        </p:grpSpPr>
        <p:sp>
          <p:nvSpPr>
            <p:cNvPr name="Freeform 16" id="16"/>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7" id="17"/>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5427971" y="-1117173"/>
            <a:ext cx="3641647" cy="3268417"/>
            <a:chOff x="0" y="0"/>
            <a:chExt cx="2254095" cy="2023074"/>
          </a:xfrm>
        </p:grpSpPr>
        <p:sp>
          <p:nvSpPr>
            <p:cNvPr name="Freeform 19" id="19"/>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03C4D"/>
            </a:solidFill>
          </p:spPr>
        </p:sp>
        <p:sp>
          <p:nvSpPr>
            <p:cNvPr name="TextBox 20" id="20"/>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4800261" y="7942623"/>
            <a:ext cx="4065231" cy="3673735"/>
            <a:chOff x="0" y="0"/>
            <a:chExt cx="2254095" cy="2037017"/>
          </a:xfrm>
        </p:grpSpPr>
        <p:sp>
          <p:nvSpPr>
            <p:cNvPr name="Freeform 22" id="22"/>
            <p:cNvSpPr/>
            <p:nvPr/>
          </p:nvSpPr>
          <p:spPr>
            <a:xfrm flipH="false" flipV="false" rot="0">
              <a:off x="0" y="0"/>
              <a:ext cx="2254095" cy="2037017"/>
            </a:xfrm>
            <a:custGeom>
              <a:avLst/>
              <a:gdLst/>
              <a:ahLst/>
              <a:cxnLst/>
              <a:rect r="r" b="b" t="t" l="l"/>
              <a:pathLst>
                <a:path h="2037017" w="2254095">
                  <a:moveTo>
                    <a:pt x="1127047" y="0"/>
                  </a:moveTo>
                  <a:lnTo>
                    <a:pt x="2254095" y="1018509"/>
                  </a:lnTo>
                  <a:lnTo>
                    <a:pt x="1127047" y="2037017"/>
                  </a:lnTo>
                  <a:lnTo>
                    <a:pt x="0" y="1018509"/>
                  </a:lnTo>
                  <a:lnTo>
                    <a:pt x="1127047" y="0"/>
                  </a:lnTo>
                  <a:close/>
                </a:path>
              </a:pathLst>
            </a:custGeom>
            <a:solidFill>
              <a:srgbClr val="074C60"/>
            </a:solidFill>
          </p:spPr>
        </p:sp>
        <p:sp>
          <p:nvSpPr>
            <p:cNvPr name="TextBox 23" id="23"/>
            <p:cNvSpPr txBox="true"/>
            <p:nvPr/>
          </p:nvSpPr>
          <p:spPr>
            <a:xfrm>
              <a:off x="387422" y="312012"/>
              <a:ext cx="1479250" cy="1374893"/>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0">
            <a:off x="2174091" y="5702934"/>
            <a:ext cx="8194083" cy="4076556"/>
          </a:xfrm>
          <a:custGeom>
            <a:avLst/>
            <a:gdLst/>
            <a:ahLst/>
            <a:cxnLst/>
            <a:rect r="r" b="b" t="t" l="l"/>
            <a:pathLst>
              <a:path h="4076556" w="8194083">
                <a:moveTo>
                  <a:pt x="0" y="0"/>
                </a:moveTo>
                <a:lnTo>
                  <a:pt x="8194083" y="0"/>
                </a:lnTo>
                <a:lnTo>
                  <a:pt x="8194083" y="4076556"/>
                </a:lnTo>
                <a:lnTo>
                  <a:pt x="0" y="4076556"/>
                </a:lnTo>
                <a:lnTo>
                  <a:pt x="0" y="0"/>
                </a:lnTo>
                <a:close/>
              </a:path>
            </a:pathLst>
          </a:custGeom>
          <a:blipFill>
            <a:blip r:embed="rId4"/>
            <a:stretch>
              <a:fillRect l="0" t="0" r="0" b="0"/>
            </a:stretch>
          </a:blipFill>
        </p:spPr>
      </p:sp>
      <p:sp>
        <p:nvSpPr>
          <p:cNvPr name="TextBox 25" id="25"/>
          <p:cNvSpPr txBox="true"/>
          <p:nvPr/>
        </p:nvSpPr>
        <p:spPr>
          <a:xfrm rot="0">
            <a:off x="1028700" y="2938463"/>
            <a:ext cx="9339474" cy="2773996"/>
          </a:xfrm>
          <a:prstGeom prst="rect">
            <a:avLst/>
          </a:prstGeom>
        </p:spPr>
        <p:txBody>
          <a:bodyPr anchor="t" rtlCol="false" tIns="0" lIns="0" bIns="0" rIns="0">
            <a:spAutoFit/>
          </a:bodyPr>
          <a:lstStyle/>
          <a:p>
            <a:pPr algn="just">
              <a:lnSpc>
                <a:spcPts val="4564"/>
              </a:lnSpc>
            </a:pPr>
            <a:r>
              <a:rPr lang="en-US" sz="2800" b="true">
                <a:solidFill>
                  <a:srgbClr val="000000"/>
                </a:solidFill>
                <a:latin typeface="Poppins Bold"/>
                <a:ea typeface="Poppins Bold"/>
                <a:cs typeface="Poppins Bold"/>
                <a:sym typeface="Poppins Bold"/>
              </a:rPr>
              <a:t>Method</a:t>
            </a:r>
          </a:p>
          <a:p>
            <a:pPr algn="just">
              <a:lnSpc>
                <a:spcPts val="1400"/>
              </a:lnSpc>
            </a:pPr>
          </a:p>
          <a:p>
            <a:pPr algn="just" marL="518166" indent="-259083" lvl="1">
              <a:lnSpc>
                <a:spcPts val="3912"/>
              </a:lnSpc>
              <a:buFont typeface="Arial"/>
              <a:buChar char="•"/>
            </a:pPr>
            <a:r>
              <a:rPr lang="en-US" sz="2400">
                <a:solidFill>
                  <a:srgbClr val="000000"/>
                </a:solidFill>
                <a:latin typeface="Poppins"/>
                <a:ea typeface="Poppins"/>
                <a:cs typeface="Poppins"/>
                <a:sym typeface="Poppins"/>
              </a:rPr>
              <a:t>Forecasted demand using a 30-day moving average of daily sales.</a:t>
            </a:r>
          </a:p>
          <a:p>
            <a:pPr algn="just" marL="518166" indent="-259083" lvl="1">
              <a:lnSpc>
                <a:spcPts val="3912"/>
              </a:lnSpc>
              <a:buFont typeface="Arial"/>
              <a:buChar char="•"/>
            </a:pPr>
            <a:r>
              <a:rPr lang="en-US" sz="2400">
                <a:solidFill>
                  <a:srgbClr val="000000"/>
                </a:solidFill>
                <a:latin typeface="Poppins"/>
                <a:ea typeface="Poppins"/>
                <a:cs typeface="Poppins"/>
                <a:sym typeface="Poppins"/>
              </a:rPr>
              <a:t>Each predicted value is the average of last 30 day sales.</a:t>
            </a:r>
          </a:p>
          <a:p>
            <a:pPr algn="just">
              <a:lnSpc>
                <a:spcPts val="4401"/>
              </a:lnSpc>
            </a:pPr>
          </a:p>
        </p:txBody>
      </p:sp>
      <p:sp>
        <p:nvSpPr>
          <p:cNvPr name="TextBox 26" id="26"/>
          <p:cNvSpPr txBox="true"/>
          <p:nvPr/>
        </p:nvSpPr>
        <p:spPr>
          <a:xfrm rot="0">
            <a:off x="1028700" y="1276531"/>
            <a:ext cx="12437185" cy="901700"/>
          </a:xfrm>
          <a:prstGeom prst="rect">
            <a:avLst/>
          </a:prstGeom>
        </p:spPr>
        <p:txBody>
          <a:bodyPr anchor="t" rtlCol="false" tIns="0" lIns="0" bIns="0" rIns="0">
            <a:spAutoFit/>
          </a:bodyPr>
          <a:lstStyle/>
          <a:p>
            <a:pPr algn="l">
              <a:lnSpc>
                <a:spcPts val="7000"/>
              </a:lnSpc>
              <a:spcBef>
                <a:spcPct val="0"/>
              </a:spcBef>
            </a:pPr>
            <a:r>
              <a:rPr lang="en-US" b="true" sz="5000">
                <a:solidFill>
                  <a:srgbClr val="003C4D"/>
                </a:solidFill>
                <a:latin typeface="Poppins Bold"/>
                <a:ea typeface="Poppins Bold"/>
                <a:cs typeface="Poppins Bold"/>
                <a:sym typeface="Poppins Bold"/>
              </a:rPr>
              <a:t>Demand Forecasting - Looking Ahead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17656" y="3919573"/>
            <a:ext cx="9652688" cy="5683020"/>
          </a:xfrm>
          <a:custGeom>
            <a:avLst/>
            <a:gdLst/>
            <a:ahLst/>
            <a:cxnLst/>
            <a:rect r="r" b="b" t="t" l="l"/>
            <a:pathLst>
              <a:path h="5683020" w="9652688">
                <a:moveTo>
                  <a:pt x="0" y="0"/>
                </a:moveTo>
                <a:lnTo>
                  <a:pt x="9652688" y="0"/>
                </a:lnTo>
                <a:lnTo>
                  <a:pt x="9652688" y="5683020"/>
                </a:lnTo>
                <a:lnTo>
                  <a:pt x="0" y="5683020"/>
                </a:lnTo>
                <a:lnTo>
                  <a:pt x="0" y="0"/>
                </a:lnTo>
                <a:close/>
              </a:path>
            </a:pathLst>
          </a:custGeom>
          <a:blipFill>
            <a:blip r:embed="rId2"/>
            <a:stretch>
              <a:fillRect l="0" t="0" r="0" b="0"/>
            </a:stretch>
          </a:blipFill>
        </p:spPr>
      </p:sp>
      <p:sp>
        <p:nvSpPr>
          <p:cNvPr name="TextBox 3" id="3"/>
          <p:cNvSpPr txBox="true"/>
          <p:nvPr/>
        </p:nvSpPr>
        <p:spPr>
          <a:xfrm rot="0">
            <a:off x="1028700" y="965683"/>
            <a:ext cx="15387723" cy="901700"/>
          </a:xfrm>
          <a:prstGeom prst="rect">
            <a:avLst/>
          </a:prstGeom>
        </p:spPr>
        <p:txBody>
          <a:bodyPr anchor="t" rtlCol="false" tIns="0" lIns="0" bIns="0" rIns="0">
            <a:spAutoFit/>
          </a:bodyPr>
          <a:lstStyle/>
          <a:p>
            <a:pPr algn="l">
              <a:lnSpc>
                <a:spcPts val="7000"/>
              </a:lnSpc>
              <a:spcBef>
                <a:spcPct val="0"/>
              </a:spcBef>
            </a:pPr>
            <a:r>
              <a:rPr lang="en-US" b="true" sz="5000">
                <a:solidFill>
                  <a:srgbClr val="003C4D"/>
                </a:solidFill>
                <a:latin typeface="Poppins Bold"/>
                <a:ea typeface="Poppins Bold"/>
                <a:cs typeface="Poppins Bold"/>
                <a:sym typeface="Poppins Bold"/>
              </a:rPr>
              <a:t>Regional Demand Insights</a:t>
            </a:r>
          </a:p>
        </p:txBody>
      </p:sp>
      <p:sp>
        <p:nvSpPr>
          <p:cNvPr name="TextBox 4" id="4"/>
          <p:cNvSpPr txBox="true"/>
          <p:nvPr/>
        </p:nvSpPr>
        <p:spPr>
          <a:xfrm rot="0">
            <a:off x="1127711" y="2657717"/>
            <a:ext cx="15288712" cy="847725"/>
          </a:xfrm>
          <a:prstGeom prst="rect">
            <a:avLst/>
          </a:prstGeom>
        </p:spPr>
        <p:txBody>
          <a:bodyPr anchor="t" rtlCol="false" tIns="0" lIns="0" bIns="0" rIns="0">
            <a:spAutoFit/>
          </a:bodyPr>
          <a:lstStyle/>
          <a:p>
            <a:pPr algn="just">
              <a:lnSpc>
                <a:spcPts val="3240"/>
              </a:lnSpc>
            </a:pPr>
            <a:r>
              <a:rPr lang="en-US" sz="2700">
                <a:solidFill>
                  <a:srgbClr val="000000"/>
                </a:solidFill>
                <a:latin typeface="Poppins"/>
                <a:ea typeface="Poppins"/>
                <a:cs typeface="Poppins"/>
                <a:sym typeface="Poppins"/>
              </a:rPr>
              <a:t>Broke down demand by region using a pivot of Production Data and Location, then applied a 30-day moving average to forecast the next 30 days.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1648" y="200377"/>
            <a:ext cx="7475557" cy="6810704"/>
            <a:chOff x="0" y="0"/>
            <a:chExt cx="812800" cy="740512"/>
          </a:xfrm>
        </p:grpSpPr>
        <p:sp>
          <p:nvSpPr>
            <p:cNvPr name="Freeform 3" id="3"/>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74C60"/>
            </a:solidFill>
          </p:spPr>
        </p:sp>
        <p:sp>
          <p:nvSpPr>
            <p:cNvPr name="TextBox 4" id="4"/>
            <p:cNvSpPr txBox="true"/>
            <p:nvPr/>
          </p:nvSpPr>
          <p:spPr>
            <a:xfrm>
              <a:off x="139700" y="89176"/>
              <a:ext cx="533400" cy="52406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7738" y="821320"/>
            <a:ext cx="6107738" cy="5568820"/>
            <a:chOff x="0" y="0"/>
            <a:chExt cx="4605871" cy="4199471"/>
          </a:xfrm>
        </p:grpSpPr>
        <p:sp>
          <p:nvSpPr>
            <p:cNvPr name="Freeform 6" id="6"/>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2"/>
              <a:stretch>
                <a:fillRect l="0" t="-32183" r="0" b="-32183"/>
              </a:stretch>
            </a:blipFill>
          </p:spPr>
        </p:sp>
      </p:grpSp>
      <p:grpSp>
        <p:nvGrpSpPr>
          <p:cNvPr name="Group 7" id="7"/>
          <p:cNvGrpSpPr/>
          <p:nvPr/>
        </p:nvGrpSpPr>
        <p:grpSpPr>
          <a:xfrm rot="0">
            <a:off x="-281237" y="4809167"/>
            <a:ext cx="5139315" cy="4682241"/>
            <a:chOff x="0" y="0"/>
            <a:chExt cx="812800" cy="740512"/>
          </a:xfrm>
        </p:grpSpPr>
        <p:sp>
          <p:nvSpPr>
            <p:cNvPr name="Freeform 8" id="8"/>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03C4D"/>
            </a:solidFill>
          </p:spPr>
        </p:sp>
        <p:sp>
          <p:nvSpPr>
            <p:cNvPr name="TextBox 9" id="9"/>
            <p:cNvSpPr txBox="true"/>
            <p:nvPr/>
          </p:nvSpPr>
          <p:spPr>
            <a:xfrm>
              <a:off x="139700" y="89176"/>
              <a:ext cx="533400" cy="524061"/>
            </a:xfrm>
            <a:prstGeom prst="rect">
              <a:avLst/>
            </a:prstGeom>
          </p:spPr>
          <p:txBody>
            <a:bodyPr anchor="ctr" rtlCol="false" tIns="43619" lIns="43619" bIns="43619" rIns="43619"/>
            <a:lstStyle/>
            <a:p>
              <a:pPr algn="ctr">
                <a:lnSpc>
                  <a:spcPts val="2659"/>
                </a:lnSpc>
              </a:pPr>
            </a:p>
          </p:txBody>
        </p:sp>
      </p:grpSp>
      <p:grpSp>
        <p:nvGrpSpPr>
          <p:cNvPr name="Group 10" id="10"/>
          <p:cNvGrpSpPr>
            <a:grpSpLocks noChangeAspect="true"/>
          </p:cNvGrpSpPr>
          <p:nvPr/>
        </p:nvGrpSpPr>
        <p:grpSpPr>
          <a:xfrm rot="0">
            <a:off x="101625" y="5156444"/>
            <a:ext cx="4373592" cy="3987687"/>
            <a:chOff x="0" y="0"/>
            <a:chExt cx="4605871" cy="4199471"/>
          </a:xfrm>
        </p:grpSpPr>
        <p:sp>
          <p:nvSpPr>
            <p:cNvPr name="Freeform 11" id="11"/>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3"/>
              <a:stretch>
                <a:fillRect l="0" t="-6938" r="0" b="-6938"/>
              </a:stretch>
            </a:blipFill>
          </p:spPr>
        </p:sp>
      </p:grpSp>
      <p:grpSp>
        <p:nvGrpSpPr>
          <p:cNvPr name="Group 12" id="12"/>
          <p:cNvGrpSpPr/>
          <p:nvPr/>
        </p:nvGrpSpPr>
        <p:grpSpPr>
          <a:xfrm rot="0">
            <a:off x="101625" y="-2152726"/>
            <a:ext cx="3641647" cy="3268417"/>
            <a:chOff x="0" y="0"/>
            <a:chExt cx="2254095" cy="2023074"/>
          </a:xfrm>
        </p:grpSpPr>
        <p:sp>
          <p:nvSpPr>
            <p:cNvPr name="Freeform 13" id="13"/>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4" id="14"/>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531269" y="8580759"/>
            <a:ext cx="3641647" cy="3268417"/>
            <a:chOff x="0" y="0"/>
            <a:chExt cx="2254095" cy="2023074"/>
          </a:xfrm>
        </p:grpSpPr>
        <p:sp>
          <p:nvSpPr>
            <p:cNvPr name="Freeform 16" id="16"/>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7" id="17"/>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2906606" y="-1414781"/>
            <a:ext cx="3641647" cy="3268417"/>
            <a:chOff x="0" y="0"/>
            <a:chExt cx="2254095" cy="2023074"/>
          </a:xfrm>
        </p:grpSpPr>
        <p:sp>
          <p:nvSpPr>
            <p:cNvPr name="Freeform 19" id="19"/>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03C4D"/>
            </a:solidFill>
          </p:spPr>
        </p:sp>
        <p:sp>
          <p:nvSpPr>
            <p:cNvPr name="TextBox 20" id="20"/>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2278895" y="7645015"/>
            <a:ext cx="4065231" cy="3673735"/>
            <a:chOff x="0" y="0"/>
            <a:chExt cx="2254095" cy="2037017"/>
          </a:xfrm>
        </p:grpSpPr>
        <p:sp>
          <p:nvSpPr>
            <p:cNvPr name="Freeform 22" id="22"/>
            <p:cNvSpPr/>
            <p:nvPr/>
          </p:nvSpPr>
          <p:spPr>
            <a:xfrm flipH="false" flipV="false" rot="0">
              <a:off x="0" y="0"/>
              <a:ext cx="2254095" cy="2037017"/>
            </a:xfrm>
            <a:custGeom>
              <a:avLst/>
              <a:gdLst/>
              <a:ahLst/>
              <a:cxnLst/>
              <a:rect r="r" b="b" t="t" l="l"/>
              <a:pathLst>
                <a:path h="2037017" w="2254095">
                  <a:moveTo>
                    <a:pt x="1127047" y="0"/>
                  </a:moveTo>
                  <a:lnTo>
                    <a:pt x="2254095" y="1018509"/>
                  </a:lnTo>
                  <a:lnTo>
                    <a:pt x="1127047" y="2037017"/>
                  </a:lnTo>
                  <a:lnTo>
                    <a:pt x="0" y="1018509"/>
                  </a:lnTo>
                  <a:lnTo>
                    <a:pt x="1127047" y="0"/>
                  </a:lnTo>
                  <a:close/>
                </a:path>
              </a:pathLst>
            </a:custGeom>
            <a:solidFill>
              <a:srgbClr val="074C60"/>
            </a:solidFill>
          </p:spPr>
        </p:sp>
        <p:sp>
          <p:nvSpPr>
            <p:cNvPr name="TextBox 23" id="23"/>
            <p:cNvSpPr txBox="true"/>
            <p:nvPr/>
          </p:nvSpPr>
          <p:spPr>
            <a:xfrm>
              <a:off x="387422" y="312012"/>
              <a:ext cx="1479250" cy="1374893"/>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5912849" y="657448"/>
            <a:ext cx="11883435" cy="901700"/>
          </a:xfrm>
          <a:prstGeom prst="rect">
            <a:avLst/>
          </a:prstGeom>
        </p:spPr>
        <p:txBody>
          <a:bodyPr anchor="t" rtlCol="false" tIns="0" lIns="0" bIns="0" rIns="0">
            <a:spAutoFit/>
          </a:bodyPr>
          <a:lstStyle/>
          <a:p>
            <a:pPr algn="r">
              <a:lnSpc>
                <a:spcPts val="7000"/>
              </a:lnSpc>
              <a:spcBef>
                <a:spcPct val="0"/>
              </a:spcBef>
            </a:pPr>
            <a:r>
              <a:rPr lang="en-US" b="true" sz="5000">
                <a:solidFill>
                  <a:srgbClr val="003C4D"/>
                </a:solidFill>
                <a:latin typeface="Poppins Bold"/>
                <a:ea typeface="Poppins Bold"/>
                <a:cs typeface="Poppins Bold"/>
                <a:sym typeface="Poppins Bold"/>
              </a:rPr>
              <a:t>Key Insights - Connecting the Dots</a:t>
            </a:r>
          </a:p>
        </p:txBody>
      </p:sp>
      <p:sp>
        <p:nvSpPr>
          <p:cNvPr name="TextBox 25" id="25"/>
          <p:cNvSpPr txBox="true"/>
          <p:nvPr/>
        </p:nvSpPr>
        <p:spPr>
          <a:xfrm rot="0">
            <a:off x="7317527" y="2589286"/>
            <a:ext cx="9941773" cy="5343903"/>
          </a:xfrm>
          <a:prstGeom prst="rect">
            <a:avLst/>
          </a:prstGeom>
        </p:spPr>
        <p:txBody>
          <a:bodyPr anchor="t" rtlCol="false" tIns="0" lIns="0" bIns="0" rIns="0">
            <a:spAutoFit/>
          </a:bodyPr>
          <a:lstStyle/>
          <a:p>
            <a:pPr algn="just" marL="604524" indent="-302262" lvl="1">
              <a:lnSpc>
                <a:spcPts val="6132"/>
              </a:lnSpc>
              <a:buFont typeface="Arial"/>
              <a:buChar char="•"/>
            </a:pPr>
            <a:r>
              <a:rPr lang="en-US" sz="2800">
                <a:solidFill>
                  <a:srgbClr val="000000"/>
                </a:solidFill>
                <a:latin typeface="Poppins"/>
                <a:ea typeface="Poppins"/>
                <a:cs typeface="Poppins"/>
                <a:sym typeface="Poppins"/>
              </a:rPr>
              <a:t>2% of high-revenue products face shortage risks.</a:t>
            </a:r>
          </a:p>
          <a:p>
            <a:pPr algn="just" marL="604524" indent="-302262" lvl="1">
              <a:lnSpc>
                <a:spcPts val="6132"/>
              </a:lnSpc>
              <a:buFont typeface="Arial"/>
              <a:buChar char="•"/>
            </a:pPr>
            <a:r>
              <a:rPr lang="en-US" sz="2800">
                <a:solidFill>
                  <a:srgbClr val="000000"/>
                </a:solidFill>
                <a:latin typeface="Poppins"/>
                <a:ea typeface="Poppins"/>
                <a:cs typeface="Poppins"/>
                <a:sym typeface="Poppins"/>
              </a:rPr>
              <a:t>Delays impact top earners, costing $1.6 million in potential revenue.</a:t>
            </a:r>
          </a:p>
          <a:p>
            <a:pPr algn="just" marL="604524" indent="-302262" lvl="1">
              <a:lnSpc>
                <a:spcPts val="6132"/>
              </a:lnSpc>
              <a:buFont typeface="Arial"/>
              <a:buChar char="•"/>
            </a:pPr>
            <a:r>
              <a:rPr lang="en-US" sz="2800">
                <a:solidFill>
                  <a:srgbClr val="000000"/>
                </a:solidFill>
                <a:latin typeface="Poppins"/>
                <a:ea typeface="Poppins"/>
                <a:cs typeface="Poppins"/>
                <a:sym typeface="Poppins"/>
              </a:rPr>
              <a:t>Supplier 1 stands out with a Value Index closer to 1.</a:t>
            </a:r>
          </a:p>
          <a:p>
            <a:pPr algn="just" marL="604524" indent="-302262" lvl="1">
              <a:lnSpc>
                <a:spcPts val="6132"/>
              </a:lnSpc>
              <a:buFont typeface="Arial"/>
              <a:buChar char="•"/>
            </a:pPr>
            <a:r>
              <a:rPr lang="en-US" sz="2800">
                <a:solidFill>
                  <a:srgbClr val="000000"/>
                </a:solidFill>
                <a:latin typeface="Poppins"/>
                <a:ea typeface="Poppins"/>
                <a:cs typeface="Poppins"/>
                <a:sym typeface="Poppins"/>
              </a:rPr>
              <a:t>Sales are starting to increase by the end of March.</a:t>
            </a:r>
          </a:p>
          <a:p>
            <a:pPr algn="just" marL="604524" indent="-302262" lvl="1">
              <a:lnSpc>
                <a:spcPts val="6132"/>
              </a:lnSpc>
              <a:buFont typeface="Arial"/>
              <a:buChar char="•"/>
            </a:pPr>
            <a:r>
              <a:rPr lang="en-US" sz="2800">
                <a:solidFill>
                  <a:srgbClr val="000000"/>
                </a:solidFill>
                <a:latin typeface="Poppins"/>
                <a:ea typeface="Poppins"/>
                <a:cs typeface="Poppins"/>
                <a:sym typeface="Poppins"/>
              </a:rPr>
              <a:t>Regional demand varies, with Banglore peaking in March.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99718" y="497985"/>
            <a:ext cx="7475557" cy="6810704"/>
            <a:chOff x="0" y="0"/>
            <a:chExt cx="812800" cy="740512"/>
          </a:xfrm>
        </p:grpSpPr>
        <p:sp>
          <p:nvSpPr>
            <p:cNvPr name="Freeform 3" id="3"/>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74C60"/>
            </a:solidFill>
          </p:spPr>
        </p:sp>
        <p:sp>
          <p:nvSpPr>
            <p:cNvPr name="TextBox 4" id="4"/>
            <p:cNvSpPr txBox="true"/>
            <p:nvPr/>
          </p:nvSpPr>
          <p:spPr>
            <a:xfrm>
              <a:off x="139700" y="89176"/>
              <a:ext cx="533400" cy="52406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2383628" y="1118927"/>
            <a:ext cx="6107738" cy="5568820"/>
            <a:chOff x="0" y="0"/>
            <a:chExt cx="4605871" cy="4199471"/>
          </a:xfrm>
        </p:grpSpPr>
        <p:sp>
          <p:nvSpPr>
            <p:cNvPr name="Freeform 6" id="6"/>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2"/>
              <a:stretch>
                <a:fillRect l="-18506" t="0" r="-18506" b="0"/>
              </a:stretch>
            </a:blipFill>
          </p:spPr>
        </p:sp>
      </p:grpSp>
      <p:grpSp>
        <p:nvGrpSpPr>
          <p:cNvPr name="Group 7" id="7"/>
          <p:cNvGrpSpPr/>
          <p:nvPr/>
        </p:nvGrpSpPr>
        <p:grpSpPr>
          <a:xfrm rot="0">
            <a:off x="12240128" y="5106774"/>
            <a:ext cx="5139315" cy="4682241"/>
            <a:chOff x="0" y="0"/>
            <a:chExt cx="812800" cy="740512"/>
          </a:xfrm>
        </p:grpSpPr>
        <p:sp>
          <p:nvSpPr>
            <p:cNvPr name="Freeform 8" id="8"/>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03C4D"/>
            </a:solidFill>
          </p:spPr>
        </p:sp>
        <p:sp>
          <p:nvSpPr>
            <p:cNvPr name="TextBox 9" id="9"/>
            <p:cNvSpPr txBox="true"/>
            <p:nvPr/>
          </p:nvSpPr>
          <p:spPr>
            <a:xfrm>
              <a:off x="139700" y="89176"/>
              <a:ext cx="533400" cy="524061"/>
            </a:xfrm>
            <a:prstGeom prst="rect">
              <a:avLst/>
            </a:prstGeom>
          </p:spPr>
          <p:txBody>
            <a:bodyPr anchor="ctr" rtlCol="false" tIns="43619" lIns="43619" bIns="43619" rIns="43619"/>
            <a:lstStyle/>
            <a:p>
              <a:pPr algn="ctr">
                <a:lnSpc>
                  <a:spcPts val="2659"/>
                </a:lnSpc>
              </a:pPr>
            </a:p>
          </p:txBody>
        </p:sp>
      </p:grpSp>
      <p:grpSp>
        <p:nvGrpSpPr>
          <p:cNvPr name="Group 10" id="10"/>
          <p:cNvGrpSpPr>
            <a:grpSpLocks noChangeAspect="true"/>
          </p:cNvGrpSpPr>
          <p:nvPr/>
        </p:nvGrpSpPr>
        <p:grpSpPr>
          <a:xfrm rot="0">
            <a:off x="12622990" y="5454051"/>
            <a:ext cx="4373592" cy="3987687"/>
            <a:chOff x="0" y="0"/>
            <a:chExt cx="4605871" cy="4199471"/>
          </a:xfrm>
        </p:grpSpPr>
        <p:sp>
          <p:nvSpPr>
            <p:cNvPr name="Freeform 11" id="11"/>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3"/>
              <a:stretch>
                <a:fillRect l="0" t="-32407" r="0" b="-32407"/>
              </a:stretch>
            </a:blipFill>
          </p:spPr>
        </p:sp>
      </p:grpSp>
      <p:grpSp>
        <p:nvGrpSpPr>
          <p:cNvPr name="Group 12" id="12"/>
          <p:cNvGrpSpPr/>
          <p:nvPr/>
        </p:nvGrpSpPr>
        <p:grpSpPr>
          <a:xfrm rot="0">
            <a:off x="12622990" y="-1855118"/>
            <a:ext cx="3641647" cy="3268417"/>
            <a:chOff x="0" y="0"/>
            <a:chExt cx="2254095" cy="2023074"/>
          </a:xfrm>
        </p:grpSpPr>
        <p:sp>
          <p:nvSpPr>
            <p:cNvPr name="Freeform 13" id="13"/>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4" id="14"/>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990097" y="8878366"/>
            <a:ext cx="3641647" cy="3268417"/>
            <a:chOff x="0" y="0"/>
            <a:chExt cx="2254095" cy="2023074"/>
          </a:xfrm>
        </p:grpSpPr>
        <p:sp>
          <p:nvSpPr>
            <p:cNvPr name="Freeform 16" id="16"/>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7" id="17"/>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5427971" y="-1117173"/>
            <a:ext cx="3641647" cy="3268417"/>
            <a:chOff x="0" y="0"/>
            <a:chExt cx="2254095" cy="2023074"/>
          </a:xfrm>
        </p:grpSpPr>
        <p:sp>
          <p:nvSpPr>
            <p:cNvPr name="Freeform 19" id="19"/>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03C4D"/>
            </a:solidFill>
          </p:spPr>
        </p:sp>
        <p:sp>
          <p:nvSpPr>
            <p:cNvPr name="TextBox 20" id="20"/>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4800261" y="7942623"/>
            <a:ext cx="4065231" cy="3673735"/>
            <a:chOff x="0" y="0"/>
            <a:chExt cx="2254095" cy="2037017"/>
          </a:xfrm>
        </p:grpSpPr>
        <p:sp>
          <p:nvSpPr>
            <p:cNvPr name="Freeform 22" id="22"/>
            <p:cNvSpPr/>
            <p:nvPr/>
          </p:nvSpPr>
          <p:spPr>
            <a:xfrm flipH="false" flipV="false" rot="0">
              <a:off x="0" y="0"/>
              <a:ext cx="2254095" cy="2037017"/>
            </a:xfrm>
            <a:custGeom>
              <a:avLst/>
              <a:gdLst/>
              <a:ahLst/>
              <a:cxnLst/>
              <a:rect r="r" b="b" t="t" l="l"/>
              <a:pathLst>
                <a:path h="2037017" w="2254095">
                  <a:moveTo>
                    <a:pt x="1127047" y="0"/>
                  </a:moveTo>
                  <a:lnTo>
                    <a:pt x="2254095" y="1018509"/>
                  </a:lnTo>
                  <a:lnTo>
                    <a:pt x="1127047" y="2037017"/>
                  </a:lnTo>
                  <a:lnTo>
                    <a:pt x="0" y="1018509"/>
                  </a:lnTo>
                  <a:lnTo>
                    <a:pt x="1127047" y="0"/>
                  </a:lnTo>
                  <a:close/>
                </a:path>
              </a:pathLst>
            </a:custGeom>
            <a:solidFill>
              <a:srgbClr val="074C60"/>
            </a:solidFill>
          </p:spPr>
        </p:sp>
        <p:sp>
          <p:nvSpPr>
            <p:cNvPr name="TextBox 23" id="23"/>
            <p:cNvSpPr txBox="true"/>
            <p:nvPr/>
          </p:nvSpPr>
          <p:spPr>
            <a:xfrm>
              <a:off x="387422" y="312012"/>
              <a:ext cx="1479250" cy="1374893"/>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1028700" y="1276531"/>
            <a:ext cx="12437185" cy="901700"/>
          </a:xfrm>
          <a:prstGeom prst="rect">
            <a:avLst/>
          </a:prstGeom>
        </p:spPr>
        <p:txBody>
          <a:bodyPr anchor="t" rtlCol="false" tIns="0" lIns="0" bIns="0" rIns="0">
            <a:spAutoFit/>
          </a:bodyPr>
          <a:lstStyle/>
          <a:p>
            <a:pPr algn="l">
              <a:lnSpc>
                <a:spcPts val="7000"/>
              </a:lnSpc>
              <a:spcBef>
                <a:spcPct val="0"/>
              </a:spcBef>
            </a:pPr>
            <a:r>
              <a:rPr lang="en-US" b="true" sz="5000">
                <a:solidFill>
                  <a:srgbClr val="003C4D"/>
                </a:solidFill>
                <a:latin typeface="Poppins Bold"/>
                <a:ea typeface="Poppins Bold"/>
                <a:cs typeface="Poppins Bold"/>
                <a:sym typeface="Poppins Bold"/>
              </a:rPr>
              <a:t>Recommendations - Mitigating Risks</a:t>
            </a:r>
          </a:p>
        </p:txBody>
      </p:sp>
      <p:sp>
        <p:nvSpPr>
          <p:cNvPr name="TextBox 25" id="25"/>
          <p:cNvSpPr txBox="true"/>
          <p:nvPr/>
        </p:nvSpPr>
        <p:spPr>
          <a:xfrm rot="0">
            <a:off x="1028700" y="2954316"/>
            <a:ext cx="9941773" cy="6115428"/>
          </a:xfrm>
          <a:prstGeom prst="rect">
            <a:avLst/>
          </a:prstGeom>
        </p:spPr>
        <p:txBody>
          <a:bodyPr anchor="t" rtlCol="false" tIns="0" lIns="0" bIns="0" rIns="0">
            <a:spAutoFit/>
          </a:bodyPr>
          <a:lstStyle/>
          <a:p>
            <a:pPr algn="just" marL="604524" indent="-302262" lvl="1">
              <a:lnSpc>
                <a:spcPts val="6132"/>
              </a:lnSpc>
              <a:buFont typeface="Arial"/>
              <a:buChar char="•"/>
            </a:pPr>
            <a:r>
              <a:rPr lang="en-US" sz="2800">
                <a:solidFill>
                  <a:srgbClr val="000000"/>
                </a:solidFill>
                <a:latin typeface="Poppins"/>
                <a:ea typeface="Poppins"/>
                <a:cs typeface="Poppins"/>
                <a:sym typeface="Poppins"/>
              </a:rPr>
              <a:t>Increase stock reserve for high revenue products.</a:t>
            </a:r>
          </a:p>
          <a:p>
            <a:pPr algn="just" marL="604524" indent="-302262" lvl="1">
              <a:lnSpc>
                <a:spcPts val="6132"/>
              </a:lnSpc>
              <a:buFont typeface="Arial"/>
              <a:buChar char="•"/>
            </a:pPr>
            <a:r>
              <a:rPr lang="en-US" sz="2800">
                <a:solidFill>
                  <a:srgbClr val="000000"/>
                </a:solidFill>
                <a:latin typeface="Poppins"/>
                <a:ea typeface="Poppins"/>
                <a:cs typeface="Poppins"/>
                <a:sym typeface="Poppins"/>
              </a:rPr>
              <a:t>Accelerate production time for top earned products.</a:t>
            </a:r>
          </a:p>
          <a:p>
            <a:pPr algn="just" marL="604524" indent="-302262" lvl="1">
              <a:lnSpc>
                <a:spcPts val="6132"/>
              </a:lnSpc>
              <a:buFont typeface="Arial"/>
              <a:buChar char="•"/>
            </a:pPr>
            <a:r>
              <a:rPr lang="en-US" sz="2800">
                <a:solidFill>
                  <a:srgbClr val="000000"/>
                </a:solidFill>
                <a:latin typeface="Poppins"/>
                <a:ea typeface="Poppins"/>
                <a:cs typeface="Poppins"/>
                <a:sym typeface="Poppins"/>
              </a:rPr>
              <a:t>Improve the relationship with the most valued supplier.</a:t>
            </a:r>
          </a:p>
          <a:p>
            <a:pPr algn="just" marL="604524" indent="-302262" lvl="1">
              <a:lnSpc>
                <a:spcPts val="6132"/>
              </a:lnSpc>
              <a:buFont typeface="Arial"/>
              <a:buChar char="•"/>
            </a:pPr>
            <a:r>
              <a:rPr lang="en-US" sz="2800">
                <a:solidFill>
                  <a:srgbClr val="000000"/>
                </a:solidFill>
                <a:latin typeface="Poppins"/>
                <a:ea typeface="Poppins"/>
                <a:cs typeface="Poppins"/>
                <a:sym typeface="Poppins"/>
              </a:rPr>
              <a:t>Prepare for the upcoming sales by increasing the inventory.</a:t>
            </a:r>
          </a:p>
          <a:p>
            <a:pPr algn="just" marL="604524" indent="-302262" lvl="1">
              <a:lnSpc>
                <a:spcPts val="6132"/>
              </a:lnSpc>
              <a:buFont typeface="Arial"/>
              <a:buChar char="•"/>
            </a:pPr>
            <a:r>
              <a:rPr lang="en-US" sz="2800">
                <a:solidFill>
                  <a:srgbClr val="000000"/>
                </a:solidFill>
                <a:latin typeface="Poppins"/>
                <a:ea typeface="Poppins"/>
                <a:cs typeface="Poppins"/>
                <a:sym typeface="Poppins"/>
              </a:rPr>
              <a:t>Give more priority to Banglore when the sales are at peak.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DAGXWvVXFpo</dc:identifier>
  <dcterms:modified xsi:type="dcterms:W3CDTF">2011-08-01T06:04:30Z</dcterms:modified>
  <cp:revision>1</cp:revision>
  <dc:title>Teal And White Modern Marketing Performance Analytics Presentation</dc:title>
</cp:coreProperties>
</file>